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887" r:id="rId2"/>
    <p:sldId id="809" r:id="rId3"/>
    <p:sldId id="902" r:id="rId4"/>
    <p:sldId id="897" r:id="rId5"/>
    <p:sldId id="1011" r:id="rId6"/>
    <p:sldId id="1013" r:id="rId7"/>
    <p:sldId id="1012" r:id="rId8"/>
    <p:sldId id="1017" r:id="rId9"/>
    <p:sldId id="1016" r:id="rId10"/>
    <p:sldId id="1015" r:id="rId11"/>
    <p:sldId id="1019" r:id="rId12"/>
    <p:sldId id="1018" r:id="rId13"/>
    <p:sldId id="1020" r:id="rId14"/>
    <p:sldId id="1021" r:id="rId15"/>
    <p:sldId id="1022" r:id="rId16"/>
    <p:sldId id="1023" r:id="rId17"/>
    <p:sldId id="1043" r:id="rId18"/>
    <p:sldId id="1024" r:id="rId19"/>
    <p:sldId id="1027" r:id="rId20"/>
    <p:sldId id="1026" r:id="rId21"/>
    <p:sldId id="1028" r:id="rId22"/>
    <p:sldId id="1025" r:id="rId23"/>
    <p:sldId id="1031" r:id="rId24"/>
    <p:sldId id="1030" r:id="rId25"/>
    <p:sldId id="1032" r:id="rId26"/>
    <p:sldId id="1033" r:id="rId27"/>
    <p:sldId id="1034" r:id="rId28"/>
    <p:sldId id="1035" r:id="rId29"/>
    <p:sldId id="1036" r:id="rId30"/>
    <p:sldId id="1037" r:id="rId31"/>
    <p:sldId id="1038" r:id="rId32"/>
    <p:sldId id="1039" r:id="rId33"/>
    <p:sldId id="1040" r:id="rId34"/>
    <p:sldId id="1044" r:id="rId35"/>
    <p:sldId id="1048" r:id="rId36"/>
    <p:sldId id="1047" r:id="rId37"/>
    <p:sldId id="1049" r:id="rId38"/>
    <p:sldId id="1052" r:id="rId39"/>
    <p:sldId id="1051" r:id="rId40"/>
    <p:sldId id="1050" r:id="rId41"/>
    <p:sldId id="1054" r:id="rId42"/>
    <p:sldId id="1053" r:id="rId43"/>
    <p:sldId id="1056" r:id="rId44"/>
    <p:sldId id="1057" r:id="rId45"/>
    <p:sldId id="1059" r:id="rId46"/>
    <p:sldId id="1055" r:id="rId47"/>
    <p:sldId id="1062" r:id="rId48"/>
    <p:sldId id="1063" r:id="rId49"/>
    <p:sldId id="1061" r:id="rId50"/>
    <p:sldId id="1060" r:id="rId51"/>
    <p:sldId id="1066" r:id="rId52"/>
    <p:sldId id="1065" r:id="rId53"/>
    <p:sldId id="1058" r:id="rId54"/>
    <p:sldId id="1064" r:id="rId55"/>
    <p:sldId id="1067" r:id="rId56"/>
    <p:sldId id="1068" r:id="rId57"/>
    <p:sldId id="1069" r:id="rId58"/>
    <p:sldId id="1074" r:id="rId59"/>
    <p:sldId id="1073" r:id="rId60"/>
    <p:sldId id="1072" r:id="rId61"/>
    <p:sldId id="1071" r:id="rId62"/>
    <p:sldId id="1070" r:id="rId63"/>
    <p:sldId id="1079" r:id="rId64"/>
    <p:sldId id="1081" r:id="rId65"/>
    <p:sldId id="1084" r:id="rId66"/>
    <p:sldId id="1078" r:id="rId67"/>
    <p:sldId id="1082" r:id="rId68"/>
    <p:sldId id="1083" r:id="rId69"/>
    <p:sldId id="1085" r:id="rId70"/>
    <p:sldId id="949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76"/>
    <a:srgbClr val="CBCBCB"/>
    <a:srgbClr val="7CFED9"/>
    <a:srgbClr val="000000"/>
    <a:srgbClr val="59B5E2"/>
    <a:srgbClr val="FCC8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06"/>
    <p:restoredTop sz="82873"/>
  </p:normalViewPr>
  <p:slideViewPr>
    <p:cSldViewPr snapToGrid="0" snapToObjects="1">
      <p:cViewPr varScale="1">
        <p:scale>
          <a:sx n="73" d="100"/>
          <a:sy n="73" d="100"/>
        </p:scale>
        <p:origin x="216" y="592"/>
      </p:cViewPr>
      <p:guideLst/>
    </p:cSldViewPr>
  </p:slideViewPr>
  <p:outlineViewPr>
    <p:cViewPr>
      <p:scale>
        <a:sx n="33" d="100"/>
        <a:sy n="33" d="100"/>
      </p:scale>
      <p:origin x="0" y="-1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265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ECC7BF-D527-CC45-BE90-9B953EA0A635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E8FE0C-5594-3A44-A55A-A96BD7A03B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8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C1378E-A113-D64C-AE80-7C2BECE52D42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9C403E-6854-8E44-B547-2945C17399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9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C403E-6854-8E44-B547-2945C17399F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319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tif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1762767"/>
            <a:ext cx="8040752" cy="1617817"/>
          </a:xfrm>
        </p:spPr>
        <p:txBody>
          <a:bodyPr anchor="ctr">
            <a:no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1521" y="3487675"/>
            <a:ext cx="6320631" cy="1710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143" y="0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929" y="3493311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1760760" y="1746656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-3143" y="1746656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-3143" y="5239967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760760" y="3493311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1760760" y="5239967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3519590" y="348767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3519590" y="5239967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5278421" y="5239703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4265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first orange,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8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1746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34785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5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178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3510000"/>
            <a:ext cx="8159646" cy="171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5192999"/>
            <a:ext cx="8159646" cy="1701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5188499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03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7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335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718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-18000"/>
            <a:ext cx="3960000" cy="689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4339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762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 lIns="288000" rIns="28800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32000" y="18000"/>
            <a:ext cx="3960000" cy="689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00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18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9033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12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9284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1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50325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928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30153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03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141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D1505C37-80C0-CD4B-9CBC-7D3A97F51536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5911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3240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3240000" cy="6840000"/>
          </a:xfrm>
        </p:spPr>
        <p:txBody>
          <a:bodyPr lIns="288000" rIns="288000">
            <a:normAutofit/>
          </a:bodyPr>
          <a:lstStyle>
            <a:lvl1pPr algn="ctr">
              <a:defRPr sz="3200" b="0" i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0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0311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612630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3613150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9631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51377" y="1363579"/>
            <a:ext cx="8079698" cy="4976280"/>
          </a:xfrm>
        </p:spPr>
        <p:txBody>
          <a:bodyPr anchor="t"/>
          <a:lstStyle>
            <a:lvl1pPr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951912" y="-17463"/>
            <a:ext cx="3240088" cy="68754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551897" y="336550"/>
            <a:ext cx="807878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059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Lectur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084" y="1700959"/>
            <a:ext cx="8040752" cy="1617817"/>
          </a:xfrm>
        </p:spPr>
        <p:txBody>
          <a:bodyPr anchor="ctr">
            <a:no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1085" y="3453631"/>
            <a:ext cx="6489352" cy="1710000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0482000" y="-54324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9" name="Заголовок 1"/>
          <p:cNvSpPr txBox="1">
            <a:spLocks/>
          </p:cNvSpPr>
          <p:nvPr userDrawn="1"/>
        </p:nvSpPr>
        <p:spPr>
          <a:xfrm>
            <a:off x="10481999" y="3418413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8723169" y="1648058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10481999" y="1654868"/>
            <a:ext cx="1710000" cy="1710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5200436" y="5163895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964339" y="3417239"/>
            <a:ext cx="1710000" cy="1710000"/>
          </a:xfrm>
          <a:prstGeom prst="rect">
            <a:avLst/>
          </a:prstGeom>
          <a:solidFill>
            <a:srgbClr val="B2D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6964339" y="5163895"/>
            <a:ext cx="1710000" cy="1710000"/>
          </a:xfrm>
          <a:prstGeom prst="rect">
            <a:avLst/>
          </a:prstGeom>
          <a:solidFill>
            <a:srgbClr val="FCC875"/>
          </a:solidFill>
          <a:ln>
            <a:solidFill>
              <a:srgbClr val="FCC875"/>
            </a:solidFill>
          </a:ln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5" name="Заголовок 1"/>
          <p:cNvSpPr txBox="1">
            <a:spLocks/>
          </p:cNvSpPr>
          <p:nvPr userDrawn="1"/>
        </p:nvSpPr>
        <p:spPr>
          <a:xfrm>
            <a:off x="8723169" y="3411603"/>
            <a:ext cx="1710000" cy="1710000"/>
          </a:xfrm>
          <a:prstGeom prst="rect">
            <a:avLst/>
          </a:prstGeom>
          <a:solidFill>
            <a:srgbClr val="E6CCB5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  <p:sp>
        <p:nvSpPr>
          <p:cNvPr id="16" name="Заголовок 1"/>
          <p:cNvSpPr txBox="1">
            <a:spLocks/>
          </p:cNvSpPr>
          <p:nvPr userDrawn="1"/>
        </p:nvSpPr>
        <p:spPr>
          <a:xfrm>
            <a:off x="8723169" y="5163895"/>
            <a:ext cx="1710000" cy="1710000"/>
          </a:xfrm>
          <a:prstGeom prst="rect">
            <a:avLst/>
          </a:prstGeom>
          <a:solidFill>
            <a:srgbClr val="ED8C72"/>
          </a:solidFill>
        </p:spPr>
        <p:txBody>
          <a:bodyPr vert="horz" lIns="45708" tIns="22854" rIns="45708" bIns="22854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3999" dirty="0"/>
          </a:p>
        </p:txBody>
      </p:sp>
      <p:sp>
        <p:nvSpPr>
          <p:cNvPr id="17" name="Заголовок 1"/>
          <p:cNvSpPr txBox="1">
            <a:spLocks/>
          </p:cNvSpPr>
          <p:nvPr userDrawn="1"/>
        </p:nvSpPr>
        <p:spPr>
          <a:xfrm>
            <a:off x="10482000" y="5163631"/>
            <a:ext cx="1710000" cy="1710000"/>
          </a:xfrm>
          <a:prstGeom prst="rect">
            <a:avLst/>
          </a:prstGeom>
          <a:solidFill>
            <a:srgbClr val="BAA896"/>
          </a:solidFill>
        </p:spPr>
        <p:txBody>
          <a:bodyPr vert="horz" lIns="45720" tIns="22860" rIns="45720" bIns="22860" rtlCol="0" anchor="ctr"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kern="12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algn="ctr"/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751937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09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A21116C-4B7B-0541-A685-026F118987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114304"/>
            <a:ext cx="1398678" cy="139867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142AFB-FD68-9F47-8181-0CD8699F81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114304"/>
            <a:ext cx="1434472" cy="1434472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8AA0B853-B151-254E-8998-89C883CD80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243982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FA376468-E74F-1E40-8620-7B75E9DA35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2054262"/>
            <a:ext cx="1398678" cy="1398678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81D0E715-D762-D247-B601-D748DD96DB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2054262"/>
            <a:ext cx="1434472" cy="1434472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F71B78B-7963-5F41-887D-2E2B3D18F4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2183940"/>
            <a:ext cx="1522512" cy="1269000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CED78EB-1D82-3940-A783-734222E875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63097" y="4145716"/>
            <a:ext cx="1398678" cy="1398678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288DE2EA-B473-B94A-AFCD-26B1C3E589C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148953" y="4145716"/>
            <a:ext cx="1434472" cy="1434472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1FBE3306-5EF3-8A4A-924B-395001A217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1961732" y="4275394"/>
            <a:ext cx="1522512" cy="1269000"/>
          </a:xfrm>
          <a:prstGeom prst="rect">
            <a:avLst/>
          </a:prstGeom>
        </p:spPr>
      </p:pic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0D9E30EE-C4E0-ED48-AC43-8FE1BAE831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135074" y="5919488"/>
            <a:ext cx="1398678" cy="1398678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D27A7F07-44C8-B047-9AFC-3C8B7FA990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79070" y="5919488"/>
            <a:ext cx="1434472" cy="1434472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D2B26362-8067-9343-AFF1-B2744AD0D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8513424" y="604916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526356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609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3705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806280" y="1520825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129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854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6394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8DA9B9B-B12F-6644-A2D7-A5FF3C45193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977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69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иктограмма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5690" y="2554899"/>
            <a:ext cx="1734768" cy="14454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772413" y="2052637"/>
            <a:ext cx="6496472" cy="3816350"/>
          </a:xfrm>
        </p:spPr>
        <p:txBody>
          <a:bodyPr/>
          <a:lstStyle>
            <a:lvl1pPr marL="0"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>
                <a:latin typeface="Seravek" panose="020B0503040000020004" pitchFamily="34" charset="0"/>
              </a:defRPr>
            </a:lvl1pPr>
            <a:lvl2pPr marL="0" marR="0" indent="-360000" algn="l" defTabSz="9540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20000"/>
              <a:buFont typeface="Impact" panose="020B0806030902050204" pitchFamily="34" charset="0"/>
              <a:buChar char="▌"/>
              <a:tabLst/>
              <a:defRPr>
                <a:latin typeface="Seravek" panose="020B0503040000020004" pitchFamily="34" charset="0"/>
              </a:defRPr>
            </a:lvl2pPr>
            <a:lvl3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3pPr>
            <a:lvl4pPr marL="756000" indent="-360000">
              <a:lnSpc>
                <a:spcPts val="3000"/>
              </a:lnSpc>
              <a:spcBef>
                <a:spcPts val="1500"/>
              </a:spcBef>
              <a:spcAft>
                <a:spcPts val="0"/>
              </a:spcAft>
              <a:defRPr>
                <a:latin typeface="Seravek" panose="020B0503040000020004" pitchFamily="34" charset="0"/>
              </a:defRPr>
            </a:lvl4pPr>
            <a:lvl5pPr>
              <a:lnSpc>
                <a:spcPts val="3000"/>
              </a:lnSpc>
              <a:spcBef>
                <a:spcPts val="1500"/>
              </a:spcBef>
              <a:spcAft>
                <a:spcPts val="1500"/>
              </a:spcAft>
              <a:defRPr sz="2400">
                <a:latin typeface="Seravek" panose="020B05030400000200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Ключевая мысль</a:t>
            </a:r>
          </a:p>
          <a:p>
            <a:pPr lvl="2"/>
            <a:r>
              <a:rPr lang="ru-RU" dirty="0"/>
              <a:t>Маркированный список</a:t>
            </a:r>
          </a:p>
          <a:p>
            <a:pPr lvl="3"/>
            <a:r>
              <a:rPr lang="ru-RU" dirty="0"/>
              <a:t>Нумерованный список</a:t>
            </a:r>
          </a:p>
          <a:p>
            <a:pPr lvl="4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8E74082-0972-194C-8637-B2628A45C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170D531-DB1B-D341-8D0F-16499255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73A57595-E641-5047-8485-7B2AA702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A3F6CD-08A1-C94A-ABAF-77377E236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5794F36-815E-874D-90F6-93966A51ED47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1249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37" y="381000"/>
            <a:ext cx="11066389" cy="755650"/>
          </a:xfrm>
          <a:prstGeom prst="rect">
            <a:avLst/>
          </a:prstGeo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327871" y="2731813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327871" y="4192905"/>
            <a:ext cx="1522512" cy="1907246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997585" y="4192905"/>
            <a:ext cx="1522512" cy="1909800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669839" y="4192905"/>
            <a:ext cx="1522899" cy="1909799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003936" y="2732400"/>
            <a:ext cx="1521921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669839" y="2732400"/>
            <a:ext cx="1522899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Текст 9" title="Текст"/>
          <p:cNvSpPr>
            <a:spLocks noGrp="1"/>
          </p:cNvSpPr>
          <p:nvPr>
            <p:ph type="body" sz="quarter" idx="22" hasCustomPrompt="1"/>
          </p:nvPr>
        </p:nvSpPr>
        <p:spPr>
          <a:xfrm>
            <a:off x="9341458" y="4192905"/>
            <a:ext cx="1522540" cy="1909994"/>
          </a:xfrm>
        </p:spPr>
        <p:txBody>
          <a:bodyPr anchor="t"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Рисунок 4"/>
          <p:cNvSpPr>
            <a:spLocks noGrp="1"/>
          </p:cNvSpPr>
          <p:nvPr>
            <p:ph type="pic" sz="quarter" idx="23" hasCustomPrompt="1"/>
          </p:nvPr>
        </p:nvSpPr>
        <p:spPr>
          <a:xfrm>
            <a:off x="9341458" y="2732206"/>
            <a:ext cx="1522540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418CFD4D-8893-294D-A3DA-4E6F65862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24CE9B56-18E5-7A48-8470-9B924D650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7311DB2C-1E39-CE45-B9E7-3D894CE7A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558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_2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2632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2632"/>
            <a:ext cx="1522512" cy="126900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AEC8574-B073-294E-84BD-A2A7CD5FDD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223000"/>
            <a:ext cx="1522513" cy="1522513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5097916-FBA1-BB44-8DFC-2488B0A2E5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1290386" y="4192630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C08A16E-9C69-E643-A04C-8ED22E077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9846767" y="4192630"/>
            <a:ext cx="1522512" cy="1269000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40A4FD8-B43F-3A4B-AC76-1C299CB8E3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68576" y="4002998"/>
            <a:ext cx="1522513" cy="152251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9BE24573-9830-E24F-9B57-D121E3C280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2124280"/>
            <a:ext cx="1522512" cy="1269000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0859AD2-4D94-5E45-BE04-FFFEFD6399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2206701"/>
            <a:ext cx="1522512" cy="1269000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5BB62B8D-2294-FF40-9773-75959300ED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2017008"/>
            <a:ext cx="1522513" cy="152251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4D05CA6B-4B9E-AC4F-886B-420676980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9938" r="-9938"/>
          <a:stretch/>
        </p:blipFill>
        <p:spPr>
          <a:xfrm>
            <a:off x="7710959" y="5770077"/>
            <a:ext cx="1522512" cy="1269000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F392FC65-5362-D24B-BB76-0ABE9C591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3510571" y="5852498"/>
            <a:ext cx="1522512" cy="12690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2D3050E-6A52-7F40-9BD6-8FD23DD68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689818" y="5662805"/>
            <a:ext cx="1522513" cy="1522513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362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25310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2855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7057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2179296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749513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484427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79390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527406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83688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6004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6364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313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579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0038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3 пикто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2841805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4302897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4301097"/>
            <a:ext cx="2438399" cy="19095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284059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4301684"/>
            <a:ext cx="2438399" cy="1907769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848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8 пиктограм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/>
          <p:cNvSpPr>
            <a:spLocks noGrp="1"/>
          </p:cNvSpPr>
          <p:nvPr>
            <p:ph type="pic" sz="quarter" idx="14" hasCustomPrompt="1"/>
          </p:nvPr>
        </p:nvSpPr>
        <p:spPr>
          <a:xfrm>
            <a:off x="1464734" y="1741662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0" name="Текст 9" title="Текст&#10;Текст"/>
          <p:cNvSpPr>
            <a:spLocks noGrp="1"/>
          </p:cNvSpPr>
          <p:nvPr>
            <p:ph type="body" sz="quarter" idx="15" hasCustomPrompt="1"/>
          </p:nvPr>
        </p:nvSpPr>
        <p:spPr>
          <a:xfrm>
            <a:off x="1034951" y="3188466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9" title="Текст&#10;Текст"/>
          <p:cNvSpPr>
            <a:spLocks noGrp="1"/>
          </p:cNvSpPr>
          <p:nvPr>
            <p:ph type="body" sz="quarter" idx="16" hasCustomPrompt="1"/>
          </p:nvPr>
        </p:nvSpPr>
        <p:spPr>
          <a:xfrm>
            <a:off x="3709745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9" title="Текст&#10;Текст"/>
          <p:cNvSpPr>
            <a:spLocks noGrp="1"/>
          </p:cNvSpPr>
          <p:nvPr>
            <p:ph type="body" sz="quarter" idx="19" hasCustomPrompt="1"/>
          </p:nvPr>
        </p:nvSpPr>
        <p:spPr>
          <a:xfrm>
            <a:off x="6384539" y="3186667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Рисунок 4"/>
          <p:cNvSpPr>
            <a:spLocks noGrp="1"/>
          </p:cNvSpPr>
          <p:nvPr>
            <p:ph type="pic" sz="quarter" idx="20" hasCustomPrompt="1"/>
          </p:nvPr>
        </p:nvSpPr>
        <p:spPr>
          <a:xfrm>
            <a:off x="4139528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6" name="Рисунок 4"/>
          <p:cNvSpPr>
            <a:spLocks noGrp="1"/>
          </p:cNvSpPr>
          <p:nvPr>
            <p:ph type="pic" sz="quarter" idx="21" hasCustomPrompt="1"/>
          </p:nvPr>
        </p:nvSpPr>
        <p:spPr>
          <a:xfrm>
            <a:off x="6814322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12" name="Date Placeholder 1">
            <a:extLst>
              <a:ext uri="{FF2B5EF4-FFF2-40B4-BE49-F238E27FC236}">
                <a16:creationId xmlns:a16="http://schemas.microsoft.com/office/drawing/2014/main" id="{0124343F-8CA7-484F-872D-176BCCF9CE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FCDC03B9-840E-D941-8A64-0C778A095E9F}" type="datetimeFigureOut">
              <a:rPr lang="en-US" smtClean="0"/>
              <a:pPr/>
              <a:t>9/10/21</a:t>
            </a:fld>
            <a:endParaRPr lang="en-US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777F17E-30A6-C14A-8AF7-8CA75E80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90233CA7-F803-B846-907D-E344A0D1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Seravek" panose="020B0503040000020004" pitchFamily="34" charset="0"/>
              </a:defRPr>
            </a:lvl1pPr>
          </a:lstStyle>
          <a:p>
            <a:fld id="{46B078B0-BB80-E742-B113-D56A5DBFB8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90F0D757-444C-1B45-983A-6D937B001B8B}"/>
              </a:ext>
            </a:extLst>
          </p:cNvPr>
          <p:cNvSpPr/>
          <p:nvPr userDrawn="1"/>
        </p:nvSpPr>
        <p:spPr>
          <a:xfrm>
            <a:off x="0" y="1"/>
            <a:ext cx="12192000" cy="51683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Рисунок 4">
            <a:extLst>
              <a:ext uri="{FF2B5EF4-FFF2-40B4-BE49-F238E27FC236}">
                <a16:creationId xmlns:a16="http://schemas.microsoft.com/office/drawing/2014/main" id="{F9A1D646-9B9F-5348-8322-894DC98010A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89116" y="1740449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0" name="Текст 9" title="Текст&#10;Текст">
            <a:extLst>
              <a:ext uri="{FF2B5EF4-FFF2-40B4-BE49-F238E27FC236}">
                <a16:creationId xmlns:a16="http://schemas.microsoft.com/office/drawing/2014/main" id="{3CF341A5-724A-4C44-9B1C-52F18A807A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59333" y="3187253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0D800F3-66B1-D544-8B81-5287C3D3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 b="1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2" name="Рисунок 4">
            <a:extLst>
              <a:ext uri="{FF2B5EF4-FFF2-40B4-BE49-F238E27FC236}">
                <a16:creationId xmlns:a16="http://schemas.microsoft.com/office/drawing/2014/main" id="{A379BB16-4890-924A-9F91-6B0C0B3169B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488544" y="4251517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3" name="Текст 9" title="Текст&#10;Текст">
            <a:extLst>
              <a:ext uri="{FF2B5EF4-FFF2-40B4-BE49-F238E27FC236}">
                <a16:creationId xmlns:a16="http://schemas.microsoft.com/office/drawing/2014/main" id="{27398F75-4898-C948-AFD2-E359B90586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58761" y="5698321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9" title="Текст&#10;Текст">
            <a:extLst>
              <a:ext uri="{FF2B5EF4-FFF2-40B4-BE49-F238E27FC236}">
                <a16:creationId xmlns:a16="http://schemas.microsoft.com/office/drawing/2014/main" id="{A323FD38-37F2-834E-B083-D1CD0DC60EA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3555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9" title="Текст&#10;Текст">
            <a:extLst>
              <a:ext uri="{FF2B5EF4-FFF2-40B4-BE49-F238E27FC236}">
                <a16:creationId xmlns:a16="http://schemas.microsoft.com/office/drawing/2014/main" id="{B4868399-AB7D-1F41-9114-0472AE4F7F7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408349" y="5696522"/>
            <a:ext cx="2438399" cy="74129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Рисунок 4">
            <a:extLst>
              <a:ext uri="{FF2B5EF4-FFF2-40B4-BE49-F238E27FC236}">
                <a16:creationId xmlns:a16="http://schemas.microsoft.com/office/drawing/2014/main" id="{84F269C3-16E4-3040-844E-161CC501DCEF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163338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7" name="Рисунок 4">
            <a:extLst>
              <a:ext uri="{FF2B5EF4-FFF2-40B4-BE49-F238E27FC236}">
                <a16:creationId xmlns:a16="http://schemas.microsoft.com/office/drawing/2014/main" id="{D5748710-433B-9041-AC92-807ED59CB4AB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8132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8" name="Рисунок 4">
            <a:extLst>
              <a:ext uri="{FF2B5EF4-FFF2-40B4-BE49-F238E27FC236}">
                <a16:creationId xmlns:a16="http://schemas.microsoft.com/office/drawing/2014/main" id="{FB1D0DDB-22D8-064B-B085-DD25A795846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512926" y="4250304"/>
            <a:ext cx="1522512" cy="1269000"/>
          </a:xfrm>
          <a:noFill/>
        </p:spPr>
        <p:txBody>
          <a:bodyPr/>
          <a:lstStyle>
            <a:lvl1pPr algn="ctr">
              <a:defRPr b="0" i="0">
                <a:latin typeface="Seravek" panose="020B0503040000020004" pitchFamily="34" charset="0"/>
                <a:ea typeface="Seravek" panose="020B0503040000020004" pitchFamily="34" charset="0"/>
                <a:cs typeface="Seravek" panose="020B0503040000020004" pitchFamily="34" charset="0"/>
              </a:defRPr>
            </a:lvl1pPr>
          </a:lstStyle>
          <a:p>
            <a:r>
              <a:rPr lang="en-US" dirty="0"/>
              <a:t>PNG</a:t>
            </a:r>
            <a:endParaRPr lang="ru-RU" dirty="0"/>
          </a:p>
        </p:txBody>
      </p:sp>
      <p:sp>
        <p:nvSpPr>
          <p:cNvPr id="29" name="Текст 9" title="Текст&#10;Текст">
            <a:extLst>
              <a:ext uri="{FF2B5EF4-FFF2-40B4-BE49-F238E27FC236}">
                <a16:creationId xmlns:a16="http://schemas.microsoft.com/office/drawing/2014/main" id="{F869B262-32FB-3441-BCE8-EF1343995A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083143" y="5697108"/>
            <a:ext cx="2438399" cy="74059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latin typeface="Seravek" panose="020B0503040000020004" pitchFamily="34" charset="0"/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6012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rgbClr val="CBCB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404E96D-F0D8-864A-8EBC-69A359E10D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10896" y="2167282"/>
            <a:ext cx="1522512" cy="1269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544E743A-E191-3A42-BEA1-BF97B38A8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33408" y="478707"/>
            <a:ext cx="1522512" cy="1269000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D447BA3-9399-D740-AABF-381C47B3BA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358174" y="2180192"/>
            <a:ext cx="1522512" cy="126900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98BF64-E477-A94E-BF94-A523738647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232955" y="351880"/>
            <a:ext cx="1522512" cy="126900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4ED3BC77-4E3A-7741-A4FF-2FDF64C553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80233" y="364790"/>
            <a:ext cx="1522512" cy="12690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FF3926-1F05-664E-9835-4D25AF53F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6182940" y="3880091"/>
            <a:ext cx="1522512" cy="1269000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9EC80241-46B1-C24E-84FF-B68B53538C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05452" y="2191516"/>
            <a:ext cx="1522512" cy="12690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74DCE960-A3BD-C143-BE39-9E32ED350C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9530218" y="3893001"/>
            <a:ext cx="1522512" cy="1269000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871C1DD-BA4E-A942-888C-0680FF1152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7755467" y="6190256"/>
            <a:ext cx="1522512" cy="1269000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E824AB7-1321-8247-9E8F-E91548455A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342" b="8342"/>
          <a:stretch>
            <a:fillRect/>
          </a:stretch>
        </p:blipFill>
        <p:spPr>
          <a:xfrm>
            <a:off x="1056872" y="5581576"/>
            <a:ext cx="1522512" cy="1269000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9EB60E5D-DD3A-E844-A569-6E1FEFB096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9938" r="-9938"/>
          <a:stretch/>
        </p:blipFill>
        <p:spPr>
          <a:xfrm>
            <a:off x="2579384" y="3893001"/>
            <a:ext cx="1522512" cy="1269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585C84F-7134-B94B-8196-8AA8AAB037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9938" r="-9938"/>
          <a:stretch/>
        </p:blipFill>
        <p:spPr>
          <a:xfrm>
            <a:off x="4404150" y="5594486"/>
            <a:ext cx="1522512" cy="126900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F519079-9701-A64F-B0ED-90436175D93D}"/>
              </a:ext>
            </a:extLst>
          </p:cNvPr>
          <p:cNvSpPr txBox="1">
            <a:spLocks/>
          </p:cNvSpPr>
          <p:nvPr userDrawn="1"/>
        </p:nvSpPr>
        <p:spPr>
          <a:xfrm>
            <a:off x="0" y="2747038"/>
            <a:ext cx="12192002" cy="1649186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3600" dirty="0">
              <a:solidFill>
                <a:schemeClr val="bg1"/>
              </a:solidFill>
              <a:latin typeface="Seravek" panose="020B0503040000020004" pitchFamily="34" charset="0"/>
              <a:ea typeface="Verdana" charset="0"/>
              <a:cs typeface="Verdana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F27C-B12B-FD41-9DE3-00DDDC81F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52130"/>
            <a:ext cx="12192000" cy="1644094"/>
          </a:xfrm>
        </p:spPr>
        <p:txBody>
          <a:bodyPr>
            <a:normAutofit/>
          </a:bodyPr>
          <a:lstStyle>
            <a:lvl1pPr algn="ctr"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2D47AF60-E9FA-084A-B60A-2527B74D6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174DDC4-FD85-5741-B1EC-A1C374186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3616CF8-6610-C840-B812-2980B815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862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0364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52681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18823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41775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177" y="336551"/>
            <a:ext cx="5280723" cy="850900"/>
          </a:xfrm>
        </p:spPr>
        <p:txBody>
          <a:bodyPr lIns="288000" rIns="288000">
            <a:noAutofit/>
          </a:bodyPr>
          <a:lstStyle>
            <a:lvl1pPr algn="ctr">
              <a:defRPr sz="3600" b="0">
                <a:latin typeface="Seravek" panose="020B05030400000200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761" y="1506002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6419460" y="336550"/>
            <a:ext cx="5272478" cy="850900"/>
          </a:xfrm>
        </p:spPr>
        <p:txBody>
          <a:bodyPr anchor="ctr">
            <a:normAutofit/>
          </a:bodyPr>
          <a:lstStyle>
            <a:lvl1pPr marL="0" indent="0">
              <a:buNone/>
              <a:defRPr sz="3600" b="0">
                <a:latin typeface="Seravek" panose="020B05030400000200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DCA53DF-D089-5447-91BD-9FCA8E678E65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419460" y="1545170"/>
            <a:ext cx="5272478" cy="4976280"/>
          </a:xfrm>
        </p:spPr>
        <p:txBody>
          <a:bodyPr anchor="t"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04150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345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3447000"/>
            <a:ext cx="8159646" cy="342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-18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3456000"/>
            <a:ext cx="8159646" cy="3474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96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2286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2286000"/>
            <a:ext cx="8159646" cy="2286000"/>
          </a:xfrm>
          <a:prstGeom prst="rect">
            <a:avLst/>
          </a:prstGeom>
          <a:solidFill>
            <a:srgbClr val="FCC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4563000"/>
            <a:ext cx="8159646" cy="2313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0"/>
          </p:nvPr>
        </p:nvSpPr>
        <p:spPr>
          <a:xfrm>
            <a:off x="4032354" y="2313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1"/>
          </p:nvPr>
        </p:nvSpPr>
        <p:spPr>
          <a:xfrm>
            <a:off x="4032354" y="4608000"/>
            <a:ext cx="8159646" cy="2250000"/>
          </a:xfrm>
          <a:ln>
            <a:noFill/>
          </a:ln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77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7100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710000"/>
            <a:ext cx="8159646" cy="17100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3438000"/>
            <a:ext cx="8159646" cy="17100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18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5157000"/>
            <a:ext cx="8159646" cy="1710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4" name="Content Placeholder 2"/>
          <p:cNvSpPr>
            <a:spLocks noGrp="1"/>
          </p:cNvSpPr>
          <p:nvPr>
            <p:ph idx="10"/>
          </p:nvPr>
        </p:nvSpPr>
        <p:spPr>
          <a:xfrm>
            <a:off x="4032354" y="1746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4032354" y="3474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2"/>
          </p:nvPr>
        </p:nvSpPr>
        <p:spPr>
          <a:xfrm>
            <a:off x="4032354" y="5202000"/>
            <a:ext cx="8159646" cy="17100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7665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000"/>
            <a:ext cx="4032354" cy="6840000"/>
          </a:xfrm>
        </p:spPr>
        <p:txBody>
          <a:bodyPr lIns="288000" rIns="288000">
            <a:norm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4032354" y="0"/>
            <a:ext cx="8159646" cy="1371600"/>
          </a:xfrm>
          <a:prstGeom prst="rect">
            <a:avLst/>
          </a:prstGeom>
          <a:solidFill>
            <a:srgbClr val="B2DBD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4032354" y="1394100"/>
            <a:ext cx="8159646" cy="1371600"/>
          </a:xfrm>
          <a:prstGeom prst="rect">
            <a:avLst/>
          </a:prstGeom>
          <a:solidFill>
            <a:srgbClr val="FCC875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 sz="4000" dirty="0">
              <a:solidFill>
                <a:srgbClr val="132D6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032354" y="2783700"/>
            <a:ext cx="8159646" cy="137160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8000"/>
            <a:ext cx="403235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032354" y="405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4032354" y="4173300"/>
            <a:ext cx="8159646" cy="1371600"/>
          </a:xfrm>
          <a:prstGeom prst="rect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032354" y="5513400"/>
            <a:ext cx="8159646" cy="137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22860" rIns="45720" bIns="228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sz="4000" dirty="0">
              <a:solidFill>
                <a:schemeClr val="tx1"/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0"/>
          </p:nvPr>
        </p:nvSpPr>
        <p:spPr>
          <a:xfrm>
            <a:off x="4032354" y="14121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1"/>
          </p:nvPr>
        </p:nvSpPr>
        <p:spPr>
          <a:xfrm>
            <a:off x="4032354" y="28039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2"/>
          </p:nvPr>
        </p:nvSpPr>
        <p:spPr>
          <a:xfrm>
            <a:off x="4032354" y="419355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4032354" y="5531400"/>
            <a:ext cx="8159646" cy="1331100"/>
          </a:xfrm>
        </p:spPr>
        <p:txBody>
          <a:bodyPr lIns="288000" tIns="288000" rIns="288000" bIns="288000" anchor="ctr">
            <a:noAutofit/>
          </a:bodyPr>
          <a:lstStyle>
            <a:lvl1pPr marL="0" indent="0">
              <a:buNone/>
              <a:defRPr sz="3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2071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C03B9-840E-D941-8A64-0C778A095E9F}" type="datetimeFigureOut">
              <a:rPr lang="en-US" smtClean="0"/>
              <a:t>9/10/21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B078B0-BB80-E742-B113-D56A5DBFB8B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2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8" r:id="rId2"/>
    <p:sldLayoutId id="2147483707" r:id="rId3"/>
    <p:sldLayoutId id="2147483724" r:id="rId4"/>
    <p:sldLayoutId id="2147483723" r:id="rId5"/>
    <p:sldLayoutId id="2147483669" r:id="rId6"/>
    <p:sldLayoutId id="2147483661" r:id="rId7"/>
    <p:sldLayoutId id="2147483662" r:id="rId8"/>
    <p:sldLayoutId id="2147483668" r:id="rId9"/>
    <p:sldLayoutId id="2147483690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84" r:id="rId16"/>
    <p:sldLayoutId id="2147483663" r:id="rId17"/>
    <p:sldLayoutId id="2147483685" r:id="rId18"/>
    <p:sldLayoutId id="2147483664" r:id="rId19"/>
    <p:sldLayoutId id="2147483686" r:id="rId20"/>
    <p:sldLayoutId id="2147483665" r:id="rId21"/>
    <p:sldLayoutId id="2147483687" r:id="rId22"/>
    <p:sldLayoutId id="2147483666" r:id="rId23"/>
    <p:sldLayoutId id="2147483688" r:id="rId24"/>
    <p:sldLayoutId id="2147483667" r:id="rId25"/>
    <p:sldLayoutId id="2147483676" r:id="rId26"/>
    <p:sldLayoutId id="2147483683" r:id="rId27"/>
    <p:sldLayoutId id="2147483677" r:id="rId28"/>
    <p:sldLayoutId id="2147483650" r:id="rId29"/>
    <p:sldLayoutId id="2147483654" r:id="rId30"/>
    <p:sldLayoutId id="2147483655" r:id="rId31"/>
    <p:sldLayoutId id="2147483692" r:id="rId32"/>
    <p:sldLayoutId id="2147483703" r:id="rId33"/>
    <p:sldLayoutId id="2147483711" r:id="rId34"/>
    <p:sldLayoutId id="2147483704" r:id="rId35"/>
    <p:sldLayoutId id="2147483709" r:id="rId36"/>
    <p:sldLayoutId id="2147483710" r:id="rId37"/>
    <p:sldLayoutId id="2147483694" r:id="rId38"/>
    <p:sldLayoutId id="2147483706" r:id="rId39"/>
    <p:sldLayoutId id="2147483705" r:id="rId40"/>
    <p:sldLayoutId id="2147483702" r:id="rId41"/>
    <p:sldLayoutId id="2147483713" r:id="rId42"/>
    <p:sldLayoutId id="2147483714" r:id="rId43"/>
    <p:sldLayoutId id="2147483717" r:id="rId44"/>
    <p:sldLayoutId id="2147483700" r:id="rId45"/>
    <p:sldLayoutId id="2147483701" r:id="rId46"/>
    <p:sldLayoutId id="2147483715" r:id="rId47"/>
    <p:sldLayoutId id="2147483716" r:id="rId48"/>
    <p:sldLayoutId id="2147483725" r:id="rId49"/>
    <p:sldLayoutId id="2147483718" r:id="rId50"/>
    <p:sldLayoutId id="2147483719" r:id="rId51"/>
    <p:sldLayoutId id="2147483720" r:id="rId52"/>
    <p:sldLayoutId id="2147483721" r:id="rId53"/>
    <p:sldLayoutId id="2147483722" r:id="rId5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Seravek" panose="020B0503040000020004" pitchFamily="34" charset="0"/>
          <a:ea typeface="Seravek" panose="020B0503040000020004" pitchFamily="34" charset="0"/>
          <a:cs typeface="Seravek" panose="020B05030400000200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2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8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Seravek Light" panose="020B0503040000020004" pitchFamily="34" charset="0"/>
          <a:ea typeface="Seravek Light" panose="020B0503040000020004" pitchFamily="34" charset="0"/>
          <a:cs typeface="Seravek Light" panose="020B05030400000200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1D6674-A8DF-2644-8F2C-9907D62822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331043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A31308-F842-434C-BB32-D0D11DB2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Виды признаков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6C5C7D-CC38-CC42-A9F2-3DF6CA9092F7}"/>
              </a:ext>
            </a:extLst>
          </p:cNvPr>
          <p:cNvSpPr txBox="1"/>
          <p:nvPr/>
        </p:nvSpPr>
        <p:spPr>
          <a:xfrm>
            <a:off x="838200" y="1567543"/>
            <a:ext cx="69541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Числовые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Бинарные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Категориальные (название города</a:t>
            </a:r>
            <a:r>
              <a:rPr lang="en-US" dirty="0"/>
              <a:t>,</a:t>
            </a:r>
            <a:r>
              <a:rPr lang="ru-RU" dirty="0"/>
              <a:t> марка машины)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Признаки со сложной внутренней структурой (изображение)</a:t>
            </a:r>
          </a:p>
        </p:txBody>
      </p:sp>
    </p:spTree>
    <p:extLst>
      <p:ext uri="{BB962C8B-B14F-4D97-AF65-F5344CB8AC3E}">
        <p14:creationId xmlns:p14="http://schemas.microsoft.com/office/powerpoint/2010/main" val="2331260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42FFC8-2437-8546-B0E1-3560613E2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ru-RU" dirty="0"/>
              <a:t>Виды данных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0E24A1-3B6B-7446-9654-5426320483E6}"/>
              </a:ext>
            </a:extLst>
          </p:cNvPr>
          <p:cNvSpPr txBox="1"/>
          <p:nvPr/>
        </p:nvSpPr>
        <p:spPr>
          <a:xfrm>
            <a:off x="838200" y="1567543"/>
            <a:ext cx="884216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Таблицы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Текстовые данные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Изображения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Звук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Логи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r>
              <a:rPr lang="ru-RU" dirty="0"/>
              <a:t>Большинство алгоритмов машинного обучения работает с числовыми данными</a:t>
            </a:r>
            <a:r>
              <a:rPr lang="en-US" dirty="0"/>
              <a:t>,</a:t>
            </a:r>
          </a:p>
          <a:p>
            <a:r>
              <a:rPr lang="ru-RU" dirty="0"/>
              <a:t>Поэтому все виды данных необходимо переводить в числа</a:t>
            </a:r>
          </a:p>
        </p:txBody>
      </p:sp>
    </p:spTree>
    <p:extLst>
      <p:ext uri="{BB962C8B-B14F-4D97-AF65-F5344CB8AC3E}">
        <p14:creationId xmlns:p14="http://schemas.microsoft.com/office/powerpoint/2010/main" val="191499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C5B59E3-4D74-9F41-90B1-2E8E3977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Типы задач в зависимости от целевой переменной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3181FB-F4F6-654F-903B-86A785DCEFC8}"/>
                  </a:ext>
                </a:extLst>
              </p:cNvPr>
              <p:cNvSpPr txBox="1"/>
              <p:nvPr/>
            </p:nvSpPr>
            <p:spPr>
              <a:xfrm>
                <a:off x="838200" y="1567543"/>
                <a:ext cx="7313349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ru-RU" dirty="0"/>
              </a:p>
              <a:p>
                <a:r>
                  <a:rPr lang="ru-RU" b="1" dirty="0"/>
                  <a:t>Классификация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={0,  1}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классификация на 2 класса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…,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– </a:t>
                </a:r>
                <a:r>
                  <a:rPr lang="ru-RU" dirty="0"/>
                  <a:t>классификация на </a:t>
                </a:r>
                <a:r>
                  <a:rPr lang="en-US" dirty="0"/>
                  <a:t>M </a:t>
                </a:r>
                <a:r>
                  <a:rPr lang="ru-RU" dirty="0"/>
                  <a:t>непересекающихся классов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p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классификация на </a:t>
                </a:r>
                <a:r>
                  <a:rPr lang="en-US" dirty="0"/>
                  <a:t>M </a:t>
                </a:r>
                <a:r>
                  <a:rPr lang="ru-RU" dirty="0"/>
                  <a:t>классов</a:t>
                </a:r>
                <a:r>
                  <a:rPr lang="en-US" dirty="0"/>
                  <a:t>,</a:t>
                </a:r>
                <a:r>
                  <a:rPr lang="ru-RU" dirty="0"/>
                  <a:t> которые могут</a:t>
                </a:r>
              </a:p>
              <a:p>
                <a:r>
                  <a:rPr lang="ru-RU" dirty="0"/>
                  <a:t>    пересекаться</a:t>
                </a:r>
              </a:p>
              <a:p>
                <a:endParaRPr lang="ru-RU" b="1" dirty="0"/>
              </a:p>
              <a:p>
                <a:r>
                  <a:rPr lang="ru-RU" b="1" dirty="0"/>
                  <a:t>Регрессия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r>
                  <a:rPr lang="ru-RU" b="1" dirty="0"/>
                  <a:t>Ранжирование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– </a:t>
                </a:r>
                <a:r>
                  <a:rPr lang="ru-RU" dirty="0"/>
                  <a:t>конечное упорядоченное множество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3181FB-F4F6-654F-903B-86A785DCE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543"/>
                <a:ext cx="7313349" cy="4524315"/>
              </a:xfrm>
              <a:prstGeom prst="rect">
                <a:avLst/>
              </a:prstGeom>
              <a:blipFill>
                <a:blip r:embed="rId2"/>
                <a:stretch>
                  <a:fillRect l="-868" b="-14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365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2D8BC0-FE04-8944-BFA9-0199D9DEF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Задачи без целевой переменной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F1B9B-914C-F442-92D9-203EB78254A4}"/>
              </a:ext>
            </a:extLst>
          </p:cNvPr>
          <p:cNvSpPr txBox="1"/>
          <p:nvPr/>
        </p:nvSpPr>
        <p:spPr>
          <a:xfrm>
            <a:off x="838200" y="1567543"/>
            <a:ext cx="819173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Кластеризация – задача разделения </a:t>
            </a:r>
            <a:r>
              <a:rPr lang="ru-RU" dirty="0" err="1"/>
              <a:t>обьектов</a:t>
            </a:r>
            <a:r>
              <a:rPr lang="ru-RU" dirty="0"/>
              <a:t> на группы</a:t>
            </a:r>
            <a:r>
              <a:rPr lang="en-US" dirty="0"/>
              <a:t>,</a:t>
            </a:r>
          </a:p>
          <a:p>
            <a:r>
              <a:rPr lang="en-US" dirty="0"/>
              <a:t>    </a:t>
            </a:r>
            <a:r>
              <a:rPr lang="ru-RU" dirty="0"/>
              <a:t> при этом где целевые переменные для </a:t>
            </a:r>
            <a:r>
              <a:rPr lang="ru-RU" dirty="0" err="1"/>
              <a:t>обьектов</a:t>
            </a:r>
            <a:r>
              <a:rPr lang="ru-RU" dirty="0"/>
              <a:t> неизвестны</a:t>
            </a:r>
          </a:p>
          <a:p>
            <a:r>
              <a:rPr lang="ru-RU" dirty="0"/>
              <a:t>( или не существуют)</a:t>
            </a:r>
            <a:r>
              <a:rPr lang="en-US" dirty="0"/>
              <a:t>.</a:t>
            </a:r>
            <a:r>
              <a:rPr lang="ru-RU" dirty="0"/>
              <a:t> Разделение происходит только на основе</a:t>
            </a:r>
          </a:p>
          <a:p>
            <a:r>
              <a:rPr lang="ru-RU" dirty="0"/>
              <a:t> признаковых описаний </a:t>
            </a:r>
            <a:r>
              <a:rPr lang="ru-RU" dirty="0" err="1"/>
              <a:t>обьектов</a:t>
            </a:r>
            <a:endParaRPr lang="ru-RU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Понижение размерности – задачи генерации новых признаков </a:t>
            </a:r>
          </a:p>
          <a:p>
            <a:r>
              <a:rPr lang="ru-RU" dirty="0"/>
              <a:t>    (по числу меньше</a:t>
            </a:r>
            <a:r>
              <a:rPr lang="en-US" dirty="0"/>
              <a:t>, </a:t>
            </a:r>
            <a:r>
              <a:rPr lang="ru-RU" dirty="0"/>
              <a:t>чем старых)</a:t>
            </a:r>
            <a:r>
              <a:rPr lang="en-US" dirty="0"/>
              <a:t>, </a:t>
            </a:r>
            <a:r>
              <a:rPr lang="ru-RU" dirty="0"/>
              <a:t>так что с помощью их задача</a:t>
            </a:r>
          </a:p>
          <a:p>
            <a:r>
              <a:rPr lang="ru-RU" dirty="0"/>
              <a:t>     решается не хуже чем с исходными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Оценивание плотности – задача приближения распределения </a:t>
            </a:r>
            <a:r>
              <a:rPr lang="ru-RU" dirty="0" err="1"/>
              <a:t>обьектов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Визуализация – задача изображения многомерных </a:t>
            </a:r>
            <a:r>
              <a:rPr lang="ru-RU" dirty="0" err="1"/>
              <a:t>обьектов</a:t>
            </a:r>
            <a:endParaRPr lang="ru-RU" dirty="0"/>
          </a:p>
          <a:p>
            <a:r>
              <a:rPr lang="ru-RU" dirty="0"/>
              <a:t>    в 2х или 3х мерном пространстве с сохранением зависимостей </a:t>
            </a:r>
          </a:p>
          <a:p>
            <a:r>
              <a:rPr lang="ru-RU" dirty="0"/>
              <a:t>    между ними</a:t>
            </a:r>
          </a:p>
        </p:txBody>
      </p:sp>
    </p:spTree>
    <p:extLst>
      <p:ext uri="{BB962C8B-B14F-4D97-AF65-F5344CB8AC3E}">
        <p14:creationId xmlns:p14="http://schemas.microsoft.com/office/powerpoint/2010/main" val="4153263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7A0AD9-DB63-D541-90E0-5CD7AFBB7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Обучение с учителем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53FDCA-E515-0943-9C4F-A3E587071F24}"/>
              </a:ext>
            </a:extLst>
          </p:cNvPr>
          <p:cNvSpPr txBox="1"/>
          <p:nvPr/>
        </p:nvSpPr>
        <p:spPr>
          <a:xfrm>
            <a:off x="838200" y="1567543"/>
            <a:ext cx="820955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нам известны значения целевой переменной</a:t>
            </a:r>
            <a:r>
              <a:rPr lang="en-US" dirty="0"/>
              <a:t>,</a:t>
            </a:r>
            <a:r>
              <a:rPr lang="ru-RU" dirty="0"/>
              <a:t> то</a:t>
            </a:r>
          </a:p>
          <a:p>
            <a:r>
              <a:rPr lang="ru-RU" dirty="0"/>
              <a:t>    есть алгоритм обучается так</a:t>
            </a:r>
            <a:r>
              <a:rPr lang="en-US" dirty="0"/>
              <a:t>,</a:t>
            </a:r>
            <a:r>
              <a:rPr lang="ru-RU" dirty="0"/>
              <a:t> чтобы правильно предсказывать целевую </a:t>
            </a:r>
          </a:p>
          <a:p>
            <a:r>
              <a:rPr lang="ru-RU" dirty="0"/>
              <a:t>    переменную – это обучение с учителем </a:t>
            </a:r>
            <a:r>
              <a:rPr lang="en-US" dirty="0"/>
              <a:t>:</a:t>
            </a:r>
          </a:p>
          <a:p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Классификация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Регрессия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Ранжирования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274812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76DAF8-5C02-4B4C-B9EB-8D262B1B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Обучение без учителя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F128FD-C6CD-BF47-AC6B-1EEB3FA1C41A}"/>
              </a:ext>
            </a:extLst>
          </p:cNvPr>
          <p:cNvSpPr txBox="1"/>
          <p:nvPr/>
        </p:nvSpPr>
        <p:spPr>
          <a:xfrm>
            <a:off x="838200" y="1567543"/>
            <a:ext cx="79601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нам неизвестны значения целевой переменной или</a:t>
            </a:r>
          </a:p>
          <a:p>
            <a:r>
              <a:rPr lang="ru-RU" dirty="0"/>
              <a:t>    целевая переменная вообще отсутствует</a:t>
            </a:r>
            <a:r>
              <a:rPr lang="en-US" dirty="0"/>
              <a:t>,</a:t>
            </a:r>
            <a:r>
              <a:rPr lang="ru-RU" dirty="0"/>
              <a:t> то есть алгоритм обучается</a:t>
            </a:r>
          </a:p>
          <a:p>
            <a:r>
              <a:rPr lang="ru-RU" dirty="0"/>
              <a:t>    только по признакам </a:t>
            </a:r>
            <a:r>
              <a:rPr lang="ru-RU" dirty="0" err="1"/>
              <a:t>обьектов</a:t>
            </a:r>
            <a:r>
              <a:rPr lang="en-US" dirty="0"/>
              <a:t>,</a:t>
            </a:r>
            <a:r>
              <a:rPr lang="ru-RU" dirty="0"/>
              <a:t> то это обучение без учителя</a:t>
            </a:r>
            <a:r>
              <a:rPr lang="en-US" dirty="0"/>
              <a:t>.</a:t>
            </a:r>
          </a:p>
          <a:p>
            <a:r>
              <a:rPr lang="en-US" dirty="0"/>
              <a:t>    </a:t>
            </a:r>
            <a:r>
              <a:rPr lang="ru-RU" dirty="0"/>
              <a:t>Примерами обучения с учителем являются кластеризация</a:t>
            </a:r>
            <a:r>
              <a:rPr lang="en-US" dirty="0"/>
              <a:t>,</a:t>
            </a:r>
            <a:endParaRPr lang="ru-RU" dirty="0"/>
          </a:p>
          <a:p>
            <a:r>
              <a:rPr lang="ru-RU" dirty="0"/>
              <a:t>    понижение размерности и </a:t>
            </a:r>
            <a:r>
              <a:rPr lang="ru-RU" dirty="0" err="1"/>
              <a:t>др</a:t>
            </a:r>
            <a:r>
              <a:rPr lang="en-US" dirty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54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2FC378-F2F1-104D-8C48-3FE16EFE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Алгоритм решения задачи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AF227-5AAE-E448-A083-9ECACE9D3A47}"/>
              </a:ext>
            </a:extLst>
          </p:cNvPr>
          <p:cNvSpPr txBox="1"/>
          <p:nvPr/>
        </p:nvSpPr>
        <p:spPr>
          <a:xfrm>
            <a:off x="838200" y="1567543"/>
            <a:ext cx="515436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Постановка задачи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Выделение признаков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Формирование выборки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Выбор функции потерь и метрики качества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Предобработка данных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Построение модели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Оценивание качества модели</a:t>
            </a:r>
          </a:p>
          <a:p>
            <a:pPr marL="342900" indent="-342900">
              <a:buFont typeface="+mj-lt"/>
              <a:buAutoNum type="arabicPeriod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028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7380CE9-B612-C140-9037-BB71AC66B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/>
          <a:lstStyle/>
          <a:p>
            <a:r>
              <a:rPr lang="ru-RU" dirty="0"/>
              <a:t>Линейная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185424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F022F18-3D48-A341-9082-901FD441E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Парная регрессия</a:t>
            </a:r>
          </a:p>
        </p:txBody>
      </p:sp>
      <p:pic>
        <p:nvPicPr>
          <p:cNvPr id="5" name="Picture 6" descr="Простая и множественная линейная регрессия с Python">
            <a:extLst>
              <a:ext uri="{FF2B5EF4-FFF2-40B4-BE49-F238E27FC236}">
                <a16:creationId xmlns:a16="http://schemas.microsoft.com/office/drawing/2014/main" id="{8A209829-B967-9C42-B7B4-E7206B02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1544266"/>
            <a:ext cx="7109444" cy="476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549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41B830-B673-C442-8CA1-3545CDF236AA}"/>
                  </a:ext>
                </a:extLst>
              </p:cNvPr>
              <p:cNvSpPr txBox="1"/>
              <p:nvPr/>
            </p:nvSpPr>
            <p:spPr>
              <a:xfrm>
                <a:off x="838200" y="1567543"/>
                <a:ext cx="4836517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Простейший случай</a:t>
                </a:r>
                <a:r>
                  <a:rPr lang="en-US" dirty="0"/>
                  <a:t>: </a:t>
                </a:r>
                <a:r>
                  <a:rPr lang="ru-RU" dirty="0"/>
                  <a:t>один признак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Модель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Два параметра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тангенс угла наклона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- </a:t>
                </a:r>
                <a:r>
                  <a:rPr lang="ru-RU" dirty="0"/>
                  <a:t>где прямая пересекает ось ординат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041B830-B673-C442-8CA1-3545CDF2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543"/>
                <a:ext cx="4836517" cy="3139321"/>
              </a:xfrm>
              <a:prstGeom prst="rect">
                <a:avLst/>
              </a:prstGeom>
              <a:blipFill>
                <a:blip r:embed="rId2"/>
                <a:stretch>
                  <a:fillRect l="-1050" t="-806" r="-2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C04D5771-547C-4547-8BEC-247EED853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Парная регрессия</a:t>
            </a:r>
          </a:p>
        </p:txBody>
      </p:sp>
    </p:spTree>
    <p:extLst>
      <p:ext uri="{BB962C8B-B14F-4D97-AF65-F5344CB8AC3E}">
        <p14:creationId xmlns:p14="http://schemas.microsoft.com/office/powerpoint/2010/main" val="2965730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0541B5-2764-0944-B1B8-F5BDF79E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A348DC-7789-AD40-8ECD-0EAB84724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Введение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6F97011-A24C-9044-9C5F-26070F942B3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ru-RU" dirty="0"/>
              <a:t>2. Линейная регрессия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1386C0C2-3B29-F14E-89C3-A9F154545353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ru-RU" dirty="0"/>
              <a:t>3. </a:t>
            </a:r>
            <a:r>
              <a:rPr lang="ru-RU" dirty="0" err="1"/>
              <a:t>Валидация</a:t>
            </a:r>
            <a:r>
              <a:rPr lang="ru-RU" dirty="0"/>
              <a:t>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6227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832265-CB5A-394A-A74B-FFEB3E29ADF5}"/>
                  </a:ext>
                </a:extLst>
              </p:cNvPr>
              <p:cNvSpPr txBox="1"/>
              <p:nvPr/>
            </p:nvSpPr>
            <p:spPr>
              <a:xfrm>
                <a:off x="838200" y="1567543"/>
                <a:ext cx="4112921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Случай посложнее</a:t>
                </a:r>
                <a:r>
                  <a:rPr lang="en-US" dirty="0"/>
                  <a:t>: </a:t>
                </a:r>
                <a:r>
                  <a:rPr lang="ru-RU" dirty="0"/>
                  <a:t>два признака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Модель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Три параметра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7832265-CB5A-394A-A74B-FFEB3E29A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543"/>
                <a:ext cx="4112921" cy="2031325"/>
              </a:xfrm>
              <a:prstGeom prst="rect">
                <a:avLst/>
              </a:prstGeom>
              <a:blipFill>
                <a:blip r:embed="rId2"/>
                <a:stretch>
                  <a:fillRect l="-1235" t="-1242" r="-30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Постройте линейную модель в 3d с Matplotlib - CodeRoad">
            <a:extLst>
              <a:ext uri="{FF2B5EF4-FFF2-40B4-BE49-F238E27FC236}">
                <a16:creationId xmlns:a16="http://schemas.microsoft.com/office/drawing/2014/main" id="{01E35054-1C3C-FC44-9C0D-0FEB73DA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270" y="3011907"/>
            <a:ext cx="3708547" cy="296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5282E20-0FD5-BC49-AA95-2E963F4A5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Два признака</a:t>
            </a:r>
          </a:p>
        </p:txBody>
      </p:sp>
    </p:spTree>
    <p:extLst>
      <p:ext uri="{BB962C8B-B14F-4D97-AF65-F5344CB8AC3E}">
        <p14:creationId xmlns:p14="http://schemas.microsoft.com/office/powerpoint/2010/main" val="415383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3C8DA5-EBB8-B844-8386-B64F4092216E}"/>
                  </a:ext>
                </a:extLst>
              </p:cNvPr>
              <p:cNvSpPr txBox="1"/>
              <p:nvPr/>
            </p:nvSpPr>
            <p:spPr>
              <a:xfrm>
                <a:off x="838200" y="1567543"/>
                <a:ext cx="4683718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Общий случай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ru-RU" dirty="0"/>
                  <a:t> признаков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количество параметров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ru-RU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Модель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3C8DA5-EBB8-B844-8386-B64F40922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543"/>
                <a:ext cx="4683718" cy="2308324"/>
              </a:xfrm>
              <a:prstGeom prst="rect">
                <a:avLst/>
              </a:prstGeom>
              <a:blipFill>
                <a:blip r:embed="rId2"/>
                <a:stretch>
                  <a:fillRect l="-1084" t="-10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Прямая со стрелкой 2">
            <a:extLst>
              <a:ext uri="{FF2B5EF4-FFF2-40B4-BE49-F238E27FC236}">
                <a16:creationId xmlns:a16="http://schemas.microsoft.com/office/drawing/2014/main" id="{E5A418CE-8F05-9E4A-8599-98451BC93D8F}"/>
              </a:ext>
            </a:extLst>
          </p:cNvPr>
          <p:cNvCxnSpPr/>
          <p:nvPr/>
        </p:nvCxnSpPr>
        <p:spPr>
          <a:xfrm flipV="1">
            <a:off x="2351314" y="3063833"/>
            <a:ext cx="736271" cy="1852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C6F5DAE-6205-E14E-922D-F43D23098D9C}"/>
              </a:ext>
            </a:extLst>
          </p:cNvPr>
          <p:cNvSpPr txBox="1"/>
          <p:nvPr/>
        </p:nvSpPr>
        <p:spPr>
          <a:xfrm>
            <a:off x="838200" y="4893619"/>
            <a:ext cx="3123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Свободный </a:t>
            </a:r>
            <a:r>
              <a:rPr lang="ru-RU" sz="1400" dirty="0" err="1"/>
              <a:t>коэффицент</a:t>
            </a:r>
            <a:r>
              <a:rPr lang="ru-RU" sz="1400" dirty="0"/>
              <a:t>/сдвиг/</a:t>
            </a:r>
            <a:r>
              <a:rPr lang="en-US" sz="1400" dirty="0"/>
              <a:t>bias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862BEF-771F-C746-B0D1-27DA80060489}"/>
              </a:ext>
            </a:extLst>
          </p:cNvPr>
          <p:cNvSpPr txBox="1"/>
          <p:nvPr/>
        </p:nvSpPr>
        <p:spPr>
          <a:xfrm>
            <a:off x="4090060" y="3990108"/>
            <a:ext cx="182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/>
              <a:t>Веса/</a:t>
            </a:r>
            <a:r>
              <a:rPr lang="ru-RU" sz="1400" dirty="0" err="1"/>
              <a:t>коэффиценты</a:t>
            </a:r>
            <a:endParaRPr lang="ru-RU" sz="1400" dirty="0"/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F35222CE-D907-D74B-AC6D-B44D69B02441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859489" y="3063834"/>
            <a:ext cx="1141237" cy="92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8F84C08C-BBDF-F94F-82A4-D3D2A2518230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5000726" y="3063834"/>
            <a:ext cx="61178" cy="926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4A1CD35-38F8-5645-B007-67F38993E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Много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2868302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793DF-80CF-9E47-84B7-B6C0EF69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Много признаков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CE86E7-374C-B54A-AA79-9B743CB923BB}"/>
                  </a:ext>
                </a:extLst>
              </p:cNvPr>
              <p:cNvSpPr txBox="1"/>
              <p:nvPr/>
            </p:nvSpPr>
            <p:spPr>
              <a:xfrm>
                <a:off x="838200" y="1567543"/>
                <a:ext cx="7408567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ru-RU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r>
                  <a:rPr lang="en-US" dirty="0"/>
                  <a:t> </a:t>
                </a:r>
                <a:r>
                  <a:rPr lang="ru-RU" dirty="0"/>
                  <a:t>Будем считать</a:t>
                </a:r>
                <a:r>
                  <a:rPr lang="en-US" dirty="0"/>
                  <a:t>,</a:t>
                </a:r>
                <a:r>
                  <a:rPr lang="ru-RU" dirty="0"/>
                  <a:t> что есть признак</a:t>
                </a:r>
                <a:r>
                  <a:rPr lang="en-US" dirty="0"/>
                  <a:t>,</a:t>
                </a:r>
                <a:r>
                  <a:rPr lang="ru-RU" dirty="0"/>
                  <a:t> всегда равный единице</a:t>
                </a:r>
                <a:r>
                  <a:rPr lang="en-US" dirty="0"/>
                  <a:t>: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∗1+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CE86E7-374C-B54A-AA79-9B743CB92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543"/>
                <a:ext cx="7408567" cy="1477328"/>
              </a:xfrm>
              <a:prstGeom prst="rect">
                <a:avLst/>
              </a:prstGeom>
              <a:blipFill>
                <a:blip r:embed="rId2"/>
                <a:stretch>
                  <a:fillRect t="-1709" b="-5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281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71B0BA-A959-4440-8E04-1C17AF72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Применимость линейной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0B10A-1243-6048-9919-D02E24E8A37A}"/>
                  </a:ext>
                </a:extLst>
              </p:cNvPr>
              <p:cNvSpPr txBox="1"/>
              <p:nvPr/>
            </p:nvSpPr>
            <p:spPr>
              <a:xfrm>
                <a:off x="838200" y="1567543"/>
                <a:ext cx="8360430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ru-RU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ru-RU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Нет гарантий</a:t>
                </a:r>
                <a:r>
                  <a:rPr lang="en-US" dirty="0"/>
                  <a:t>,</a:t>
                </a:r>
                <a:r>
                  <a:rPr lang="ru-RU" dirty="0"/>
                  <a:t> что целевая переменная именно так зависит от признаков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Надо формировать признаки так</a:t>
                </a:r>
                <a:r>
                  <a:rPr lang="en-US" dirty="0"/>
                  <a:t>,</a:t>
                </a:r>
                <a:r>
                  <a:rPr lang="ru-RU" dirty="0"/>
                  <a:t> чтобы модель подходила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E0B10A-1243-6048-9919-D02E24E8A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543"/>
                <a:ext cx="8360430" cy="1754326"/>
              </a:xfrm>
              <a:prstGeom prst="rect">
                <a:avLst/>
              </a:prstGeom>
              <a:blipFill>
                <a:blip r:embed="rId2"/>
                <a:stretch>
                  <a:fillRect l="-607" t="-1439" b="-50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431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2623FC-20E4-DD4C-A06B-CD4D5BBA7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Предсказание стоимости квартиры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01415F-C5C7-2D40-BC1F-FF4E7FC3F69D}"/>
                  </a:ext>
                </a:extLst>
              </p:cNvPr>
              <p:cNvSpPr txBox="1"/>
              <p:nvPr/>
            </p:nvSpPr>
            <p:spPr>
              <a:xfrm>
                <a:off x="838200" y="1567543"/>
                <a:ext cx="792223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(</a:t>
                </a:r>
                <a:r>
                  <a:rPr lang="ru-RU" dirty="0"/>
                  <a:t>площадь)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район)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расстояние до метро)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Признаки</a:t>
                </a:r>
                <a:r>
                  <a:rPr lang="en-US" dirty="0"/>
                  <a:t>:</a:t>
                </a:r>
                <a:r>
                  <a:rPr lang="ru-RU" dirty="0"/>
                  <a:t> площадь</a:t>
                </a:r>
                <a:r>
                  <a:rPr lang="en-US" dirty="0"/>
                  <a:t>, </a:t>
                </a:r>
                <a:r>
                  <a:rPr lang="ru-RU" dirty="0"/>
                  <a:t>район</a:t>
                </a:r>
                <a:r>
                  <a:rPr lang="en-US" dirty="0"/>
                  <a:t>,</a:t>
                </a:r>
                <a:r>
                  <a:rPr lang="ru-RU" dirty="0"/>
                  <a:t> расстояние до метро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ru-RU" dirty="0"/>
                  <a:t>Целевая переменная</a:t>
                </a:r>
                <a:r>
                  <a:rPr lang="en-US" dirty="0"/>
                  <a:t>:</a:t>
                </a:r>
                <a:r>
                  <a:rPr lang="ru-RU" dirty="0"/>
                  <a:t> рыночная стоимость квартиры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01415F-C5C7-2D40-BC1F-FF4E7FC3F6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7543"/>
                <a:ext cx="7922233" cy="1477328"/>
              </a:xfrm>
              <a:prstGeom prst="rect">
                <a:avLst/>
              </a:prstGeom>
              <a:blipFill>
                <a:blip r:embed="rId2"/>
                <a:stretch>
                  <a:fillRect l="-641" t="-1709" b="-59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7686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3B681-2E69-E847-8686-B4066257A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Предсказание стоимости квартиры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35697-740D-264F-A870-6A78B7FA96AE}"/>
                  </a:ext>
                </a:extLst>
              </p:cNvPr>
              <p:cNvSpPr txBox="1"/>
              <p:nvPr/>
            </p:nvSpPr>
            <p:spPr>
              <a:xfrm>
                <a:off x="838200" y="1496291"/>
                <a:ext cx="5943871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/>
                  <a:t>* (</a:t>
                </a:r>
                <a:r>
                  <a:rPr lang="ru-RU" b="1" dirty="0"/>
                  <a:t>площадь)</a:t>
                </a:r>
                <a:r>
                  <a:rPr lang="en-US" b="1" dirty="0"/>
                  <a:t> </a:t>
                </a:r>
                <a:endParaRPr lang="ru-RU" b="1" dirty="0"/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район) +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расстояние до метро) 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За каждый квадратный метр добавляем к прогнозу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1E35697-740D-264F-A870-6A78B7FA9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6291"/>
                <a:ext cx="5943871" cy="2031325"/>
              </a:xfrm>
              <a:prstGeom prst="rect">
                <a:avLst/>
              </a:prstGeom>
              <a:blipFill>
                <a:blip r:embed="rId2"/>
                <a:stretch>
                  <a:fillRect l="-853" t="-1242" b="-3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06948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04F56-D83E-0744-A00D-07A2E2E40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Предсказание стоимости квартиры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89677E-494C-EE48-87AD-41D4796A89F9}"/>
                  </a:ext>
                </a:extLst>
              </p:cNvPr>
              <p:cNvSpPr txBox="1"/>
              <p:nvPr/>
            </p:nvSpPr>
            <p:spPr>
              <a:xfrm>
                <a:off x="838200" y="1496291"/>
                <a:ext cx="3151440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* (</a:t>
                </a:r>
                <a:r>
                  <a:rPr lang="ru-RU" dirty="0"/>
                  <a:t>площадь)</a:t>
                </a:r>
                <a:r>
                  <a:rPr lang="en-US" dirty="0"/>
                  <a:t> </a:t>
                </a:r>
                <a:endParaRPr lang="ru-RU" dirty="0"/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en-US" b="1" dirty="0"/>
                  <a:t>* (</a:t>
                </a:r>
                <a:r>
                  <a:rPr lang="ru-RU" b="1" dirty="0"/>
                  <a:t>район) </a:t>
                </a:r>
                <a:r>
                  <a:rPr lang="ru-RU" dirty="0"/>
                  <a:t>+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расстояние до метро) 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Что-то странное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89677E-494C-EE48-87AD-41D4796A8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6291"/>
                <a:ext cx="3151440" cy="2031325"/>
              </a:xfrm>
              <a:prstGeom prst="rect">
                <a:avLst/>
              </a:prstGeom>
              <a:blipFill>
                <a:blip r:embed="rId2"/>
                <a:stretch>
                  <a:fillRect l="-1613" t="-1242" r="-806" b="-3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599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A8A5E-9AEB-C447-801A-467451904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Предсказание стоимости квартиры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41E5D0-E36C-504C-8CD3-DADF239748FC}"/>
                  </a:ext>
                </a:extLst>
              </p:cNvPr>
              <p:cNvSpPr txBox="1"/>
              <p:nvPr/>
            </p:nvSpPr>
            <p:spPr>
              <a:xfrm>
                <a:off x="838200" y="1496291"/>
                <a:ext cx="3339889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* (</a:t>
                </a:r>
                <a:r>
                  <a:rPr lang="ru-RU" dirty="0"/>
                  <a:t>площадь)</a:t>
                </a:r>
                <a:r>
                  <a:rPr lang="en-US" dirty="0"/>
                  <a:t> </a:t>
                </a:r>
                <a:endParaRPr lang="ru-RU" dirty="0"/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район) +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en-US" b="1" dirty="0"/>
                  <a:t>* (</a:t>
                </a:r>
                <a:r>
                  <a:rPr lang="ru-RU" b="1" dirty="0"/>
                  <a:t>расстояние до метро) 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Что-то странное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41E5D0-E36C-504C-8CD3-DADF23974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6291"/>
                <a:ext cx="3339889" cy="2031325"/>
              </a:xfrm>
              <a:prstGeom prst="rect">
                <a:avLst/>
              </a:prstGeom>
              <a:blipFill>
                <a:blip r:embed="rId2"/>
                <a:stretch>
                  <a:fillRect l="-1521" t="-1242" r="-760" b="-3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049BED-91B1-9348-B76C-D4C7DF633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4" y="4047672"/>
            <a:ext cx="3898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950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9EDC6D-90D8-B245-AB2E-62F502016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Кодирование категориальных признаков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6EE792-1CF0-2E4A-A913-BF1F1A1CD632}"/>
                  </a:ext>
                </a:extLst>
              </p:cNvPr>
              <p:cNvSpPr txBox="1"/>
              <p:nvPr/>
            </p:nvSpPr>
            <p:spPr>
              <a:xfrm>
                <a:off x="838200" y="1496291"/>
                <a:ext cx="5643276" cy="15193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Значение признака район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Новые признаки вместо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…,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One-hot </a:t>
                </a:r>
                <a:r>
                  <a:rPr lang="ru-RU" dirty="0"/>
                  <a:t>кодирование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F6EE792-1CF0-2E4A-A913-BF1F1A1CD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6291"/>
                <a:ext cx="5643276" cy="1519390"/>
              </a:xfrm>
              <a:prstGeom prst="rect">
                <a:avLst/>
              </a:prstGeom>
              <a:blipFill>
                <a:blip r:embed="rId2"/>
                <a:stretch>
                  <a:fillRect l="-899" t="-1653" b="-495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FB8C6CE-F308-0948-8A0D-A9DAEE0D4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829" y="3659414"/>
            <a:ext cx="40767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2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086DAE-3B78-2145-91EF-16892E148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Кодирование категориальных признаков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E01C0C-F9FA-3F40-8034-511AA31A0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444" y="4445000"/>
            <a:ext cx="4076700" cy="2413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1069FB-0500-754F-8A1A-5CC102D23120}"/>
                  </a:ext>
                </a:extLst>
              </p:cNvPr>
              <p:cNvSpPr txBox="1"/>
              <p:nvPr/>
            </p:nvSpPr>
            <p:spPr>
              <a:xfrm>
                <a:off x="838200" y="1496291"/>
                <a:ext cx="3151440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* (</a:t>
                </a:r>
                <a:r>
                  <a:rPr lang="ru-RU" dirty="0"/>
                  <a:t>площадь)</a:t>
                </a:r>
                <a:r>
                  <a:rPr lang="en-US" dirty="0"/>
                  <a:t> </a:t>
                </a:r>
                <a:endParaRPr lang="ru-RU" dirty="0"/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квартира в ЦАО?) +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квартира в ЮАО?) ) +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квартира в САО?) ) +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расстояние до метро)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1069FB-0500-754F-8A1A-5CC102D23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6291"/>
                <a:ext cx="3151440" cy="2585323"/>
              </a:xfrm>
              <a:prstGeom prst="rect">
                <a:avLst/>
              </a:prstGeom>
              <a:blipFill>
                <a:blip r:embed="rId3"/>
                <a:stretch>
                  <a:fillRect t="-976" r="-806" b="-2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774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1D211-D183-DA48-9B67-2A744AAD3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Повторение</a:t>
            </a:r>
          </a:p>
        </p:txBody>
      </p:sp>
    </p:spTree>
    <p:extLst>
      <p:ext uri="{BB962C8B-B14F-4D97-AF65-F5344CB8AC3E}">
        <p14:creationId xmlns:p14="http://schemas.microsoft.com/office/powerpoint/2010/main" val="3734706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A1BE5-BF6C-EC48-BA82-F99AD6CA9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Предсказание стоимости квартиры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1B4DA9-9CF9-1D42-98BA-EF6449550CAD}"/>
                  </a:ext>
                </a:extLst>
              </p:cNvPr>
              <p:cNvSpPr txBox="1"/>
              <p:nvPr/>
            </p:nvSpPr>
            <p:spPr>
              <a:xfrm>
                <a:off x="838200" y="1496291"/>
                <a:ext cx="3339889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* (</a:t>
                </a:r>
                <a:r>
                  <a:rPr lang="ru-RU" dirty="0"/>
                  <a:t>площадь)</a:t>
                </a:r>
                <a:r>
                  <a:rPr lang="en-US" dirty="0"/>
                  <a:t> </a:t>
                </a:r>
                <a:endParaRPr lang="ru-RU" dirty="0"/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район) +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en-US" b="1" dirty="0"/>
                  <a:t>* (</a:t>
                </a:r>
                <a:r>
                  <a:rPr lang="ru-RU" b="1" dirty="0"/>
                  <a:t>расстояние до метро) 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Что-то странное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1B4DA9-9CF9-1D42-98BA-EF6449550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6291"/>
                <a:ext cx="3339889" cy="2031325"/>
              </a:xfrm>
              <a:prstGeom prst="rect">
                <a:avLst/>
              </a:prstGeom>
              <a:blipFill>
                <a:blip r:embed="rId2"/>
                <a:stretch>
                  <a:fillRect l="-1521" t="-1242" r="-760" b="-3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0062EE0-D7C1-A944-8410-0F0CDD3B5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4" y="4047672"/>
            <a:ext cx="3898900" cy="215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52A9F3-2EA5-834E-9BC0-AC45F97C9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11" y="4047672"/>
            <a:ext cx="3949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55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743C95-49F7-6D42-9E82-2E66CFEE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Предсказание стоимости квартиры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F37A22-1778-9C4B-A116-CE2AAF4E7A5A}"/>
                  </a:ext>
                </a:extLst>
              </p:cNvPr>
              <p:cNvSpPr txBox="1"/>
              <p:nvPr/>
            </p:nvSpPr>
            <p:spPr>
              <a:xfrm>
                <a:off x="838200" y="1496291"/>
                <a:ext cx="3339889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* (</a:t>
                </a:r>
                <a:r>
                  <a:rPr lang="ru-RU" dirty="0"/>
                  <a:t>площадь)</a:t>
                </a:r>
                <a:r>
                  <a:rPr lang="en-US" dirty="0"/>
                  <a:t> </a:t>
                </a:r>
                <a:endParaRPr lang="ru-RU" dirty="0"/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район) +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ru-RU" b="1" dirty="0"/>
                  <a:t> </a:t>
                </a:r>
                <a:r>
                  <a:rPr lang="en-US" b="1" dirty="0"/>
                  <a:t>* (</a:t>
                </a:r>
                <a:r>
                  <a:rPr lang="ru-RU" b="1" dirty="0"/>
                  <a:t>расстояние до метро) 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Что-то странное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F37A22-1778-9C4B-A116-CE2AAF4E7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6291"/>
                <a:ext cx="3339889" cy="2031325"/>
              </a:xfrm>
              <a:prstGeom prst="rect">
                <a:avLst/>
              </a:prstGeom>
              <a:blipFill>
                <a:blip r:embed="rId2"/>
                <a:stretch>
                  <a:fillRect l="-1521" t="-1242" r="-760" b="-372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A602A87-5C82-8B49-BE22-71ABB23E0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94" y="4047672"/>
            <a:ext cx="3898900" cy="2159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6C71188-85C1-8E40-8D10-917562628F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0511" y="4047672"/>
            <a:ext cx="3949700" cy="2044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E96DF8B-72DC-D943-AA1A-1039AE052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6526" y="4047672"/>
            <a:ext cx="3276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60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FED56F-DF4F-B946-BBFE-42C07CFF0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Предсказание стоимости квартиры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4883AC-7230-9441-A1A5-3709C7A0605F}"/>
                  </a:ext>
                </a:extLst>
              </p:cNvPr>
              <p:cNvSpPr txBox="1"/>
              <p:nvPr/>
            </p:nvSpPr>
            <p:spPr>
              <a:xfrm>
                <a:off x="838200" y="1496291"/>
                <a:ext cx="5136727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u-R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* (</a:t>
                </a:r>
                <a:r>
                  <a:rPr lang="ru-RU" dirty="0"/>
                  <a:t>площадь)</a:t>
                </a:r>
                <a:r>
                  <a:rPr lang="en-US" dirty="0"/>
                  <a:t> </a:t>
                </a:r>
                <a:endParaRPr lang="ru-RU" dirty="0"/>
              </a:p>
              <a:p>
                <a:endParaRPr lang="ru-RU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r>
                  <a:rPr lang="en-US" dirty="0"/>
                  <a:t>* (</a:t>
                </a:r>
                <a:r>
                  <a:rPr lang="ru-RU" dirty="0"/>
                  <a:t>район) +</a:t>
                </a:r>
              </a:p>
              <a:p>
                <a:endParaRPr lang="ru-R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ru-RU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begChr m:val="["/>
                        <m:endChr m:val="]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≤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&lt;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𝐭</m:t>
                            </m:r>
                          </m:e>
                          <m:sub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b="1" i="0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𝐭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𝐧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ru-RU" b="1" dirty="0"/>
                  <a:t> </a:t>
                </a:r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4883AC-7230-9441-A1A5-3709C7A06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6291"/>
                <a:ext cx="5136727" cy="1754326"/>
              </a:xfrm>
              <a:prstGeom prst="rect">
                <a:avLst/>
              </a:prstGeom>
              <a:blipFill>
                <a:blip r:embed="rId2"/>
                <a:stretch>
                  <a:fillRect t="-14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8868F8-39C3-7E47-AA94-C1993391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31" y="4237677"/>
            <a:ext cx="3276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84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A45AF7-9E6F-B04F-9AAC-9C44E1D4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Линейные модели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FB09F5-77EC-9D4C-AC3B-DCC32610633D}"/>
              </a:ext>
            </a:extLst>
          </p:cNvPr>
          <p:cNvSpPr txBox="1"/>
          <p:nvPr/>
        </p:nvSpPr>
        <p:spPr>
          <a:xfrm>
            <a:off x="838200" y="1496291"/>
            <a:ext cx="70875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Модель линейной регрессии хороша</a:t>
            </a:r>
            <a:r>
              <a:rPr lang="en-US" dirty="0"/>
              <a:t>,</a:t>
            </a:r>
            <a:r>
              <a:rPr lang="ru-RU" dirty="0"/>
              <a:t> если признаки сделаны</a:t>
            </a:r>
          </a:p>
          <a:p>
            <a:r>
              <a:rPr lang="ru-RU" dirty="0"/>
              <a:t>     специально под нее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en-US" dirty="0"/>
              <a:t>one-hot </a:t>
            </a:r>
            <a:r>
              <a:rPr lang="ru-RU" dirty="0"/>
              <a:t>кодирование категориальных признаков </a:t>
            </a:r>
          </a:p>
          <a:p>
            <a:r>
              <a:rPr lang="ru-RU" dirty="0"/>
              <a:t>     или бинаризация числовых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1866088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D9CC3E9D-54AC-EA4C-A5D5-BE5A0390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00"/>
            <a:ext cx="8232000" cy="6840000"/>
          </a:xfrm>
        </p:spPr>
        <p:txBody>
          <a:bodyPr/>
          <a:lstStyle/>
          <a:p>
            <a:r>
              <a:rPr lang="ru-RU" dirty="0" err="1"/>
              <a:t>Валидация</a:t>
            </a:r>
            <a:r>
              <a:rPr lang="ru-RU" dirty="0"/>
              <a:t>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4112318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7ABF42-2313-324C-8EF7-2E9CC393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000"/>
            <a:ext cx="10515600" cy="1325563"/>
          </a:xfrm>
        </p:spPr>
        <p:txBody>
          <a:bodyPr/>
          <a:lstStyle/>
          <a:p>
            <a:r>
              <a:rPr lang="ru-RU" dirty="0"/>
              <a:t>Функция потерь для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74DD84-90EA-2845-A26A-745E0749A68A}"/>
                  </a:ext>
                </a:extLst>
              </p:cNvPr>
              <p:cNvSpPr txBox="1"/>
              <p:nvPr/>
            </p:nvSpPr>
            <p:spPr>
              <a:xfrm>
                <a:off x="838200" y="1508166"/>
                <a:ext cx="6651564" cy="2815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Частый выбор – квадратичная функция потерь </a:t>
                </a:r>
              </a:p>
              <a:p>
                <a:r>
                  <a:rPr lang="ru-RU" dirty="0"/>
                  <a:t>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Функционал ошибки – среднеквадратичная ошибка(</a:t>
                </a:r>
                <a:r>
                  <a:rPr lang="en-US" dirty="0"/>
                  <a:t>mean</a:t>
                </a:r>
              </a:p>
              <a:p>
                <a:r>
                  <a:rPr lang="en-US" dirty="0"/>
                  <a:t>     </a:t>
                </a:r>
                <a:r>
                  <a:rPr lang="en-US" dirty="0" err="1"/>
                  <a:t>squered</a:t>
                </a:r>
                <a:r>
                  <a:rPr lang="en-US" dirty="0"/>
                  <a:t> error, MSE)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Штрафует за выбросы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C74DD84-90EA-2845-A26A-745E0749A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8166"/>
                <a:ext cx="6651564" cy="2815899"/>
              </a:xfrm>
              <a:prstGeom prst="rect">
                <a:avLst/>
              </a:prstGeom>
              <a:blipFill>
                <a:blip r:embed="rId2"/>
                <a:stretch>
                  <a:fillRect l="-763" t="-897" b="-264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7189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3FCB1D-1AE1-6349-BB15-0120CC00D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Функция потерь для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04A56CE-0897-3D47-88F6-9851B6B55092}"/>
                  </a:ext>
                </a:extLst>
              </p:cNvPr>
              <p:cNvSpPr/>
              <p:nvPr/>
            </p:nvSpPr>
            <p:spPr>
              <a:xfrm>
                <a:off x="838200" y="1997162"/>
                <a:ext cx="6096000" cy="28158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Еще один вариант – средняя абсолютная ошибка (</a:t>
                </a:r>
                <a:r>
                  <a:rPr lang="en-US" dirty="0"/>
                  <a:t>mean absolute </a:t>
                </a:r>
              </a:p>
              <a:p>
                <a:r>
                  <a:rPr lang="en-US" dirty="0"/>
                  <a:t>     error, MAE)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Слабее штрафует за выбросы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err="1"/>
                  <a:t>Зануляет</a:t>
                </a:r>
                <a:r>
                  <a:rPr lang="ru-RU" dirty="0"/>
                  <a:t> признаки перед </a:t>
                </a:r>
                <a:r>
                  <a:rPr lang="ru-RU" dirty="0" err="1"/>
                  <a:t>незначищими</a:t>
                </a:r>
                <a:r>
                  <a:rPr lang="ru-RU" dirty="0"/>
                  <a:t> признаками</a:t>
                </a:r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F04A56CE-0897-3D47-88F6-9851B6B55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97162"/>
                <a:ext cx="6096000" cy="2815899"/>
              </a:xfrm>
              <a:prstGeom prst="rect">
                <a:avLst/>
              </a:prstGeom>
              <a:blipFill>
                <a:blip r:embed="rId2"/>
                <a:stretch>
                  <a:fillRect l="-832" t="-897" b="-1704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7513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52C9C0-1FAE-E44C-88F3-DF86E1282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Линейная регрессия</a:t>
            </a:r>
            <a:br>
              <a:rPr lang="ru-RU" dirty="0"/>
            </a:br>
            <a:r>
              <a:rPr lang="ru-RU" dirty="0"/>
              <a:t> в векторном виде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EDC3F-EEB7-E241-845A-C4A074532273}"/>
                  </a:ext>
                </a:extLst>
              </p:cNvPr>
              <p:cNvSpPr txBox="1"/>
              <p:nvPr/>
            </p:nvSpPr>
            <p:spPr>
              <a:xfrm>
                <a:off x="838200" y="2021050"/>
                <a:ext cx="5751767" cy="1984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Среднеквадратичная ошибка и задача обучения</a:t>
                </a:r>
                <a:r>
                  <a:rPr lang="en-US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6DEDC3F-EEB7-E241-845A-C4A074532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1050"/>
                <a:ext cx="5751767" cy="1984902"/>
              </a:xfrm>
              <a:prstGeom prst="rect">
                <a:avLst/>
              </a:prstGeom>
              <a:blipFill>
                <a:blip r:embed="rId2"/>
                <a:stretch>
                  <a:fillRect l="-883" t="-637" b="-51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378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2A81F1-938C-0547-86A1-6C6BDB57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Матрицы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14B0BE-378F-9A48-B723-1666BE4F9A7A}"/>
              </a:ext>
            </a:extLst>
          </p:cNvPr>
          <p:cNvSpPr txBox="1"/>
          <p:nvPr/>
        </p:nvSpPr>
        <p:spPr>
          <a:xfrm>
            <a:off x="838200" y="2021050"/>
            <a:ext cx="3842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Матрица – таблица с числами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Матрица </a:t>
            </a:r>
            <a:r>
              <a:rPr lang="en-US" dirty="0"/>
              <a:t>”</a:t>
            </a:r>
            <a:r>
              <a:rPr lang="ru-RU" dirty="0" err="1"/>
              <a:t>обьекты</a:t>
            </a:r>
            <a:r>
              <a:rPr lang="ru-RU" dirty="0"/>
              <a:t>-признаки</a:t>
            </a:r>
            <a:r>
              <a:rPr lang="en-US" dirty="0"/>
              <a:t>”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762A52-7A77-244F-A075-0DD0C6DC1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41" y="3775376"/>
            <a:ext cx="4229100" cy="1790700"/>
          </a:xfrm>
          <a:prstGeom prst="rect">
            <a:avLst/>
          </a:prstGeom>
        </p:spPr>
      </p:pic>
      <p:sp>
        <p:nvSpPr>
          <p:cNvPr id="5" name="Прямоугольник с одним скругленным углом 4">
            <a:extLst>
              <a:ext uri="{FF2B5EF4-FFF2-40B4-BE49-F238E27FC236}">
                <a16:creationId xmlns:a16="http://schemas.microsoft.com/office/drawing/2014/main" id="{6F633158-2CFA-6849-8083-62EEE8320A31}"/>
              </a:ext>
            </a:extLst>
          </p:cNvPr>
          <p:cNvSpPr/>
          <p:nvPr/>
        </p:nvSpPr>
        <p:spPr>
          <a:xfrm>
            <a:off x="1472540" y="4061361"/>
            <a:ext cx="1769424" cy="296883"/>
          </a:xfrm>
          <a:prstGeom prst="round1Rect">
            <a:avLst/>
          </a:prstGeom>
          <a:solidFill>
            <a:srgbClr val="0070C0">
              <a:alpha val="44113"/>
            </a:srgbClr>
          </a:solidFill>
          <a:ln>
            <a:solidFill>
              <a:srgbClr val="00206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BF53F784-4E79-1D44-8BC2-2F68FD127CDE}"/>
              </a:ext>
            </a:extLst>
          </p:cNvPr>
          <p:cNvCxnSpPr/>
          <p:nvPr/>
        </p:nvCxnSpPr>
        <p:spPr>
          <a:xfrm flipV="1">
            <a:off x="3241964" y="3429000"/>
            <a:ext cx="1911927" cy="63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98AC77E-7809-B842-B49D-F4E19E1233D6}"/>
              </a:ext>
            </a:extLst>
          </p:cNvPr>
          <p:cNvSpPr txBox="1"/>
          <p:nvPr/>
        </p:nvSpPr>
        <p:spPr>
          <a:xfrm>
            <a:off x="5332021" y="3336966"/>
            <a:ext cx="25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Обьект</a:t>
            </a:r>
            <a:r>
              <a:rPr lang="ru-RU" dirty="0"/>
              <a:t> и его признаки</a:t>
            </a:r>
          </a:p>
        </p:txBody>
      </p:sp>
    </p:spTree>
    <p:extLst>
      <p:ext uri="{BB962C8B-B14F-4D97-AF65-F5344CB8AC3E}">
        <p14:creationId xmlns:p14="http://schemas.microsoft.com/office/powerpoint/2010/main" val="2031671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1CA2D-DC94-3840-805B-8CC449397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8875"/>
            <a:ext cx="10515600" cy="1325563"/>
          </a:xfrm>
        </p:spPr>
        <p:txBody>
          <a:bodyPr/>
          <a:lstStyle/>
          <a:p>
            <a:r>
              <a:rPr lang="ru-RU" dirty="0"/>
              <a:t>Матрицы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CF930A-F629-AD43-BB10-2D1370605A16}"/>
              </a:ext>
            </a:extLst>
          </p:cNvPr>
          <p:cNvSpPr txBox="1"/>
          <p:nvPr/>
        </p:nvSpPr>
        <p:spPr>
          <a:xfrm>
            <a:off x="838200" y="2044800"/>
            <a:ext cx="38427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Матрица – таблица с числами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Матрица </a:t>
            </a:r>
            <a:r>
              <a:rPr lang="en-US" dirty="0"/>
              <a:t>”</a:t>
            </a:r>
            <a:r>
              <a:rPr lang="ru-RU" dirty="0" err="1"/>
              <a:t>обьекты</a:t>
            </a:r>
            <a:r>
              <a:rPr lang="ru-RU" dirty="0"/>
              <a:t>-признаки</a:t>
            </a:r>
            <a:r>
              <a:rPr lang="en-US" dirty="0"/>
              <a:t>”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1A52BE9-A250-5048-A1D1-893572A59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41" y="3799126"/>
            <a:ext cx="4229100" cy="1790700"/>
          </a:xfrm>
          <a:prstGeom prst="rect">
            <a:avLst/>
          </a:prstGeom>
        </p:spPr>
      </p:pic>
      <p:sp>
        <p:nvSpPr>
          <p:cNvPr id="5" name="Прямоугольник с одним скругленным углом 4">
            <a:extLst>
              <a:ext uri="{FF2B5EF4-FFF2-40B4-BE49-F238E27FC236}">
                <a16:creationId xmlns:a16="http://schemas.microsoft.com/office/drawing/2014/main" id="{3B74978D-7EF0-C24E-BE66-856776ABD285}"/>
              </a:ext>
            </a:extLst>
          </p:cNvPr>
          <p:cNvSpPr/>
          <p:nvPr/>
        </p:nvSpPr>
        <p:spPr>
          <a:xfrm>
            <a:off x="1472540" y="4085111"/>
            <a:ext cx="1769424" cy="296883"/>
          </a:xfrm>
          <a:prstGeom prst="round1Rect">
            <a:avLst/>
          </a:prstGeom>
          <a:solidFill>
            <a:srgbClr val="0070C0">
              <a:alpha val="44113"/>
            </a:srgbClr>
          </a:solidFill>
          <a:ln>
            <a:solidFill>
              <a:srgbClr val="00206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ysClr val="windowText" lastClr="000000"/>
              </a:solidFill>
            </a:endParaRPr>
          </a:p>
        </p:txBody>
      </p:sp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8963E527-AA5B-BF4A-8126-7D024C94E58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241964" y="3560825"/>
            <a:ext cx="1535598" cy="52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2221B21-25D0-6D4F-8F07-063C9143FF07}"/>
              </a:ext>
            </a:extLst>
          </p:cNvPr>
          <p:cNvSpPr txBox="1"/>
          <p:nvPr/>
        </p:nvSpPr>
        <p:spPr>
          <a:xfrm>
            <a:off x="3485830" y="3191493"/>
            <a:ext cx="258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/>
              <a:t>Обьект</a:t>
            </a:r>
            <a:r>
              <a:rPr lang="ru-RU" dirty="0"/>
              <a:t> и его признаки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65CF06-9662-9E41-8A6D-7F5AD672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3760156"/>
            <a:ext cx="4229100" cy="1790700"/>
          </a:xfrm>
          <a:prstGeom prst="rect">
            <a:avLst/>
          </a:prstGeom>
        </p:spPr>
      </p:pic>
      <p:sp>
        <p:nvSpPr>
          <p:cNvPr id="9" name="Прямоугольник с одним скругленным углом 8">
            <a:extLst>
              <a:ext uri="{FF2B5EF4-FFF2-40B4-BE49-F238E27FC236}">
                <a16:creationId xmlns:a16="http://schemas.microsoft.com/office/drawing/2014/main" id="{2F68B0F0-30F0-8F48-950F-0788EC46932F}"/>
              </a:ext>
            </a:extLst>
          </p:cNvPr>
          <p:cNvSpPr/>
          <p:nvPr/>
        </p:nvSpPr>
        <p:spPr>
          <a:xfrm rot="5400000">
            <a:off x="7683770" y="4233553"/>
            <a:ext cx="1769424" cy="296883"/>
          </a:xfrm>
          <a:prstGeom prst="round1Rect">
            <a:avLst/>
          </a:prstGeom>
          <a:solidFill>
            <a:srgbClr val="0070C0">
              <a:alpha val="44113"/>
            </a:srgbClr>
          </a:solidFill>
          <a:ln>
            <a:solidFill>
              <a:srgbClr val="002060">
                <a:alpha val="5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ysClr val="windowText" lastClr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15BF1D-9B28-A64C-9DBE-F8896CF716D0}"/>
              </a:ext>
            </a:extLst>
          </p:cNvPr>
          <p:cNvSpPr txBox="1"/>
          <p:nvPr/>
        </p:nvSpPr>
        <p:spPr>
          <a:xfrm>
            <a:off x="6003864" y="5772073"/>
            <a:ext cx="295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Признак на всех </a:t>
            </a:r>
            <a:r>
              <a:rPr lang="ru-RU" dirty="0" err="1"/>
              <a:t>обьектах</a:t>
            </a:r>
            <a:endParaRPr lang="ru-RU" dirty="0"/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1147E59-7D35-FF4A-A34D-5E3A0DC4081B}"/>
              </a:ext>
            </a:extLst>
          </p:cNvPr>
          <p:cNvCxnSpPr>
            <a:cxnSpLocks/>
          </p:cNvCxnSpPr>
          <p:nvPr/>
        </p:nvCxnSpPr>
        <p:spPr>
          <a:xfrm flipV="1">
            <a:off x="6980735" y="5265822"/>
            <a:ext cx="1535598" cy="52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07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25F501-ED3E-5949-9E73-2BEFB851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такое машинное обучение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83726F-6B15-5A41-8E6A-29921AAC5632}"/>
              </a:ext>
            </a:extLst>
          </p:cNvPr>
          <p:cNvSpPr txBox="1"/>
          <p:nvPr/>
        </p:nvSpPr>
        <p:spPr>
          <a:xfrm>
            <a:off x="838200" y="1690688"/>
            <a:ext cx="104532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/>
              <a:t>Машинное обучение </a:t>
            </a:r>
            <a:r>
              <a:rPr lang="ru-RU" dirty="0"/>
              <a:t>– набор способов воспроизведения связей между событиями</a:t>
            </a:r>
          </a:p>
          <a:p>
            <a:r>
              <a:rPr lang="ru-RU" dirty="0"/>
              <a:t>И результатом</a:t>
            </a:r>
          </a:p>
          <a:p>
            <a:endParaRPr lang="ru-RU" dirty="0"/>
          </a:p>
          <a:p>
            <a:r>
              <a:rPr lang="ru-RU" b="1" dirty="0"/>
              <a:t>Машинное обучение </a:t>
            </a:r>
            <a:r>
              <a:rPr lang="ru-RU" dirty="0"/>
              <a:t>– обширный подраздел искусственного интеллекта</a:t>
            </a:r>
            <a:r>
              <a:rPr lang="en-US" dirty="0"/>
              <a:t>,  </a:t>
            </a:r>
            <a:r>
              <a:rPr lang="ru-RU" dirty="0"/>
              <a:t>изучающий методов</a:t>
            </a:r>
          </a:p>
          <a:p>
            <a:r>
              <a:rPr lang="ru-RU" dirty="0"/>
              <a:t>Построения алгоритмов</a:t>
            </a:r>
            <a:r>
              <a:rPr lang="en-US" dirty="0"/>
              <a:t>,</a:t>
            </a:r>
            <a:r>
              <a:rPr lang="ru-RU" dirty="0"/>
              <a:t> способных обучаться</a:t>
            </a:r>
            <a:endParaRPr lang="en-US" dirty="0"/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D847062-B54F-3D43-9CA8-9B6CF4AF55EF}"/>
              </a:ext>
            </a:extLst>
          </p:cNvPr>
          <p:cNvSpPr/>
          <p:nvPr/>
        </p:nvSpPr>
        <p:spPr>
          <a:xfrm>
            <a:off x="4441370" y="3705253"/>
            <a:ext cx="2042556" cy="700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Classical programming</a:t>
            </a:r>
            <a:endParaRPr lang="ru-RU" dirty="0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30306A9D-D46B-8945-8C6F-B1EFA9C6C89B}"/>
              </a:ext>
            </a:extLst>
          </p:cNvPr>
          <p:cNvSpPr/>
          <p:nvPr/>
        </p:nvSpPr>
        <p:spPr>
          <a:xfrm>
            <a:off x="4441370" y="5156982"/>
            <a:ext cx="2042556" cy="700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</a:t>
            </a:r>
          </a:p>
          <a:p>
            <a:pPr algn="ctr"/>
            <a:r>
              <a:rPr lang="en-US" dirty="0"/>
              <a:t>learning</a:t>
            </a:r>
            <a:endParaRPr lang="ru-RU" dirty="0"/>
          </a:p>
        </p:txBody>
      </p: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4DB2A905-BBB1-F846-B8F2-655DBE3D21F2}"/>
              </a:ext>
            </a:extLst>
          </p:cNvPr>
          <p:cNvCxnSpPr>
            <a:cxnSpLocks/>
          </p:cNvCxnSpPr>
          <p:nvPr/>
        </p:nvCxnSpPr>
        <p:spPr>
          <a:xfrm>
            <a:off x="3431969" y="3841819"/>
            <a:ext cx="100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8967B7D6-FDC7-E04B-8D87-D04C0F84637F}"/>
              </a:ext>
            </a:extLst>
          </p:cNvPr>
          <p:cNvCxnSpPr>
            <a:cxnSpLocks/>
          </p:cNvCxnSpPr>
          <p:nvPr/>
        </p:nvCxnSpPr>
        <p:spPr>
          <a:xfrm>
            <a:off x="3431969" y="5246046"/>
            <a:ext cx="100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6E76D51E-7F93-D84D-8056-F91138FD6CE2}"/>
              </a:ext>
            </a:extLst>
          </p:cNvPr>
          <p:cNvCxnSpPr/>
          <p:nvPr/>
        </p:nvCxnSpPr>
        <p:spPr>
          <a:xfrm>
            <a:off x="3431969" y="4338755"/>
            <a:ext cx="100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35ECFBDD-EE71-F946-88D9-BAC51447264C}"/>
              </a:ext>
            </a:extLst>
          </p:cNvPr>
          <p:cNvCxnSpPr/>
          <p:nvPr/>
        </p:nvCxnSpPr>
        <p:spPr>
          <a:xfrm>
            <a:off x="3431969" y="5741871"/>
            <a:ext cx="100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D40FC94-F1F6-D340-A51B-01437DEA3D4A}"/>
              </a:ext>
            </a:extLst>
          </p:cNvPr>
          <p:cNvSpPr txBox="1"/>
          <p:nvPr/>
        </p:nvSpPr>
        <p:spPr>
          <a:xfrm>
            <a:off x="3455718" y="3479174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Rules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195BA-EB36-7E4F-AD64-130B4C58DD86}"/>
              </a:ext>
            </a:extLst>
          </p:cNvPr>
          <p:cNvSpPr txBox="1"/>
          <p:nvPr/>
        </p:nvSpPr>
        <p:spPr>
          <a:xfrm>
            <a:off x="3455717" y="400816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ru-R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D99B5B-9A19-6146-BAED-1B846A3D086A}"/>
              </a:ext>
            </a:extLst>
          </p:cNvPr>
          <p:cNvSpPr txBox="1"/>
          <p:nvPr/>
        </p:nvSpPr>
        <p:spPr>
          <a:xfrm>
            <a:off x="3431969" y="493996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ru-RU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AC270C-65EB-E84E-B989-BC962A1AA40E}"/>
              </a:ext>
            </a:extLst>
          </p:cNvPr>
          <p:cNvSpPr txBox="1"/>
          <p:nvPr/>
        </p:nvSpPr>
        <p:spPr>
          <a:xfrm>
            <a:off x="3404420" y="539704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  <a:endParaRPr lang="ru-RU" dirty="0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F6E4A81-95FD-2748-8037-2A0F86342536}"/>
              </a:ext>
            </a:extLst>
          </p:cNvPr>
          <p:cNvCxnSpPr>
            <a:cxnSpLocks/>
          </p:cNvCxnSpPr>
          <p:nvPr/>
        </p:nvCxnSpPr>
        <p:spPr>
          <a:xfrm>
            <a:off x="6483926" y="4045982"/>
            <a:ext cx="9737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8FAF97-3D56-0041-B065-327313461ED2}"/>
              </a:ext>
            </a:extLst>
          </p:cNvPr>
          <p:cNvSpPr txBox="1"/>
          <p:nvPr/>
        </p:nvSpPr>
        <p:spPr>
          <a:xfrm>
            <a:off x="6424178" y="370525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Answers</a:t>
            </a:r>
            <a:endParaRPr lang="ru-RU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7F6210-6BC2-E04A-9B67-6B774C561D1D}"/>
              </a:ext>
            </a:extLst>
          </p:cNvPr>
          <p:cNvSpPr txBox="1"/>
          <p:nvPr/>
        </p:nvSpPr>
        <p:spPr>
          <a:xfrm>
            <a:off x="6436053" y="510171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Rules</a:t>
            </a:r>
            <a:endParaRPr lang="ru-RU" dirty="0"/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270D8DE1-7325-6D48-90FD-7CAEA53DF1D1}"/>
              </a:ext>
            </a:extLst>
          </p:cNvPr>
          <p:cNvCxnSpPr>
            <a:cxnSpLocks/>
          </p:cNvCxnSpPr>
          <p:nvPr/>
        </p:nvCxnSpPr>
        <p:spPr>
          <a:xfrm>
            <a:off x="6466114" y="5471050"/>
            <a:ext cx="100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578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3A33A1-B2BF-A049-96F1-10BA0CCC8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Векторы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88951C-5273-D943-9F94-91927B40E711}"/>
                  </a:ext>
                </a:extLst>
              </p:cNvPr>
              <p:cNvSpPr txBox="1"/>
              <p:nvPr/>
            </p:nvSpPr>
            <p:spPr>
              <a:xfrm>
                <a:off x="838200" y="2021050"/>
                <a:ext cx="5743175" cy="2595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Вектора размер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тоже матрица размера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 ∗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Вектор-строка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Вектор-столбец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ru-R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ru-R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88951C-5273-D943-9F94-91927B40E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1050"/>
                <a:ext cx="5743175" cy="2595198"/>
              </a:xfrm>
              <a:prstGeom prst="rect">
                <a:avLst/>
              </a:prstGeom>
              <a:blipFill>
                <a:blip r:embed="rId2"/>
                <a:stretch>
                  <a:fillRect l="-883" t="-14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59158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D31B2-EC7B-A641-AF93-95309A068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Применение линейной модели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43996C-D3C6-A043-93B7-58E5EEAA59EC}"/>
                  </a:ext>
                </a:extLst>
              </p:cNvPr>
              <p:cNvSpPr txBox="1"/>
              <p:nvPr/>
            </p:nvSpPr>
            <p:spPr>
              <a:xfrm>
                <a:off x="838200" y="2021050"/>
                <a:ext cx="5474384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 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Как применить модель к обучающей выборке?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43996C-D3C6-A043-93B7-58E5EEAA5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21050"/>
                <a:ext cx="5474384" cy="1754326"/>
              </a:xfrm>
              <a:prstGeom prst="rect">
                <a:avLst/>
              </a:prstGeom>
              <a:blipFill>
                <a:blip r:embed="rId2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89FBD4-41D1-D549-B5B7-5932DF7F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70003"/>
            <a:ext cx="54356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13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52AA1-80C4-F949-A5F3-81AE094CE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Матричное умножение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12C82C-F1BB-5843-A003-16F87EBDBE2B}"/>
                  </a:ext>
                </a:extLst>
              </p:cNvPr>
              <p:cNvSpPr txBox="1"/>
              <p:nvPr/>
            </p:nvSpPr>
            <p:spPr>
              <a:xfrm>
                <a:off x="720247" y="1690688"/>
                <a:ext cx="4710777" cy="2078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b="0" dirty="0"/>
                  <a:t>Только для матриц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  <a:r>
                  <a:rPr lang="ru-RU" b="0" dirty="0"/>
                  <a:t>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Результат</a:t>
                </a:r>
                <a:r>
                  <a:rPr lang="en-US" dirty="0"/>
                  <a:t>: </a:t>
                </a:r>
                <a:r>
                  <a:rPr lang="ru-RU" dirty="0"/>
                  <a:t>и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u-R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12C82C-F1BB-5843-A003-16F87EBD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47" y="1690688"/>
                <a:ext cx="4710777" cy="2078582"/>
              </a:xfrm>
              <a:prstGeom prst="rect">
                <a:avLst/>
              </a:prstGeom>
              <a:blipFill>
                <a:blip r:embed="rId2"/>
                <a:stretch>
                  <a:fillRect l="-806" t="-606" b="-1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242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A595C1-D77A-AD45-81E2-646F8B8F0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60A718-4677-7E49-AFBF-752A549FF4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74"/>
          <a:stretch/>
        </p:blipFill>
        <p:spPr>
          <a:xfrm>
            <a:off x="584365" y="1690688"/>
            <a:ext cx="4148941" cy="12827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8C66C8-017D-9B41-B54F-53505B27C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53" y="1533958"/>
            <a:ext cx="4419600" cy="1955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A6EFD5-2F67-CE4B-AB79-C543A50288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57"/>
          <a:stretch/>
        </p:blipFill>
        <p:spPr>
          <a:xfrm>
            <a:off x="838200" y="3429000"/>
            <a:ext cx="4300456" cy="15113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561F07-5797-A541-844B-4F6FE81CE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3429000"/>
            <a:ext cx="5461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513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FF04D0-79DB-8849-BB94-6475576A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Модель линейной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F5C150-9837-254F-B938-CBC9769653E0}"/>
                  </a:ext>
                </a:extLst>
              </p:cNvPr>
              <p:cNvSpPr txBox="1"/>
              <p:nvPr/>
            </p:nvSpPr>
            <p:spPr>
              <a:xfrm>
                <a:off x="926275" y="2452255"/>
                <a:ext cx="3364896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  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BF5C150-9837-254F-B938-CBC9769653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75" y="2452255"/>
                <a:ext cx="3364896" cy="784574"/>
              </a:xfrm>
              <a:prstGeom prst="rect">
                <a:avLst/>
              </a:prstGeom>
              <a:blipFill>
                <a:blip r:embed="rId2"/>
                <a:stretch>
                  <a:fillRect l="-19173" t="-109524" b="-17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D700818-7B3E-B44D-916E-DD4CC6FFB532}"/>
              </a:ext>
            </a:extLst>
          </p:cNvPr>
          <p:cNvSpPr txBox="1"/>
          <p:nvPr/>
        </p:nvSpPr>
        <p:spPr>
          <a:xfrm>
            <a:off x="926275" y="1983179"/>
            <a:ext cx="5527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Среднеквадратичная ошибка и задача обучения</a:t>
            </a:r>
            <a:r>
              <a:rPr lang="en-US" dirty="0"/>
              <a:t>:</a:t>
            </a:r>
            <a:r>
              <a:rPr lang="ru-RU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1E44F8-BD73-B240-82BD-D3EB8AEE964E}"/>
              </a:ext>
            </a:extLst>
          </p:cNvPr>
          <p:cNvSpPr txBox="1"/>
          <p:nvPr/>
        </p:nvSpPr>
        <p:spPr>
          <a:xfrm>
            <a:off x="926275" y="3363686"/>
            <a:ext cx="3863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Отклонения прогнозов от ответов</a:t>
            </a:r>
            <a:r>
              <a:rPr lang="en-US" dirty="0"/>
              <a:t>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5CA384-D157-814B-8E27-E45D61D01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75" y="3859875"/>
            <a:ext cx="401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5928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D3917-AB1F-CB45-BB31-B9B9FCA72EBF}"/>
                  </a:ext>
                </a:extLst>
              </p:cNvPr>
              <p:cNvSpPr txBox="1"/>
              <p:nvPr/>
            </p:nvSpPr>
            <p:spPr>
              <a:xfrm>
                <a:off x="926275" y="2452255"/>
                <a:ext cx="157754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FCD3917-AB1F-CB45-BB31-B9B9FCA72E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75" y="2452255"/>
                <a:ext cx="1577548" cy="1077603"/>
              </a:xfrm>
              <a:prstGeom prst="rect">
                <a:avLst/>
              </a:prstGeom>
              <a:blipFill>
                <a:blip r:embed="rId2"/>
                <a:stretch>
                  <a:fillRect t="-67442" r="-15873" b="-1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B642AD83-0152-EC45-ABC0-A1406C6A59F8}"/>
              </a:ext>
            </a:extLst>
          </p:cNvPr>
          <p:cNvSpPr txBox="1"/>
          <p:nvPr/>
        </p:nvSpPr>
        <p:spPr>
          <a:xfrm>
            <a:off x="926275" y="198317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Евклидова норма</a:t>
            </a:r>
            <a:r>
              <a:rPr lang="en-US" dirty="0"/>
              <a:t>: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0ACBB4-D7E1-EF4A-A8F8-18CD7837997F}"/>
                  </a:ext>
                </a:extLst>
              </p:cNvPr>
              <p:cNvSpPr txBox="1"/>
              <p:nvPr/>
            </p:nvSpPr>
            <p:spPr>
              <a:xfrm>
                <a:off x="926275" y="3732811"/>
                <a:ext cx="1456424" cy="7875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0ACBB4-D7E1-EF4A-A8F8-18CD78379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75" y="3732811"/>
                <a:ext cx="1456424" cy="787523"/>
              </a:xfrm>
              <a:prstGeom prst="rect">
                <a:avLst/>
              </a:prstGeom>
              <a:blipFill>
                <a:blip r:embed="rId3"/>
                <a:stretch>
                  <a:fillRect l="-862" t="-110938" r="-18103" b="-16406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66F9ECE-3595-5F41-8FB0-A49A7E919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050" y="2927350"/>
            <a:ext cx="2755900" cy="10033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76B20DFB-2C1A-E042-A32F-1039A1863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Вычисление ошибки</a:t>
            </a:r>
          </a:p>
        </p:txBody>
      </p:sp>
    </p:spTree>
    <p:extLst>
      <p:ext uri="{BB962C8B-B14F-4D97-AF65-F5344CB8AC3E}">
        <p14:creationId xmlns:p14="http://schemas.microsoft.com/office/powerpoint/2010/main" val="23609207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7D93FE-C8F2-184B-9EBD-E833169CEDE9}"/>
              </a:ext>
            </a:extLst>
          </p:cNvPr>
          <p:cNvSpPr txBox="1"/>
          <p:nvPr/>
        </p:nvSpPr>
        <p:spPr>
          <a:xfrm>
            <a:off x="926275" y="1983179"/>
            <a:ext cx="3927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Отклонения прогнозов от ответов</a:t>
            </a:r>
            <a:r>
              <a:rPr lang="en-US" dirty="0"/>
              <a:t>:</a:t>
            </a:r>
            <a:r>
              <a:rPr lang="ru-RU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72CC29-6CC6-2841-97CB-75B5337D268F}"/>
              </a:ext>
            </a:extLst>
          </p:cNvPr>
          <p:cNvSpPr txBox="1"/>
          <p:nvPr/>
        </p:nvSpPr>
        <p:spPr>
          <a:xfrm>
            <a:off x="926274" y="3940793"/>
            <a:ext cx="346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Среднеквадратичная ошибка</a:t>
            </a:r>
            <a:r>
              <a:rPr lang="en-US" dirty="0"/>
              <a:t>:</a:t>
            </a:r>
            <a:r>
              <a:rPr lang="ru-RU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42D66-78B3-354B-A43B-F5F8F9B4FA0F}"/>
                  </a:ext>
                </a:extLst>
              </p:cNvPr>
              <p:cNvSpPr txBox="1"/>
              <p:nvPr/>
            </p:nvSpPr>
            <p:spPr>
              <a:xfrm>
                <a:off x="926275" y="2452255"/>
                <a:ext cx="1577548" cy="10776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942D66-78B3-354B-A43B-F5F8F9B4F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75" y="2452255"/>
                <a:ext cx="1577548" cy="1077603"/>
              </a:xfrm>
              <a:prstGeom prst="rect">
                <a:avLst/>
              </a:prstGeom>
              <a:blipFill>
                <a:blip r:embed="rId2"/>
                <a:stretch>
                  <a:fillRect t="-67442" r="-15873" b="-11162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CC2939-8309-1D4C-9B43-43468B75E527}"/>
                  </a:ext>
                </a:extLst>
              </p:cNvPr>
              <p:cNvSpPr txBox="1"/>
              <p:nvPr/>
            </p:nvSpPr>
            <p:spPr>
              <a:xfrm>
                <a:off x="926274" y="4602616"/>
                <a:ext cx="4110612" cy="7845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&gt;  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CC2939-8309-1D4C-9B43-43468B75E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74" y="4602616"/>
                <a:ext cx="4110612" cy="784574"/>
              </a:xfrm>
              <a:prstGeom prst="rect">
                <a:avLst/>
              </a:prstGeom>
              <a:blipFill>
                <a:blip r:embed="rId3"/>
                <a:stretch>
                  <a:fillRect t="-109524" b="-1698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2DB4D24-CE3A-BC4C-9D9C-6A90A5E91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Вычисление ошибки</a:t>
            </a:r>
          </a:p>
        </p:txBody>
      </p:sp>
    </p:spTree>
    <p:extLst>
      <p:ext uri="{BB962C8B-B14F-4D97-AF65-F5344CB8AC3E}">
        <p14:creationId xmlns:p14="http://schemas.microsoft.com/office/powerpoint/2010/main" val="15946517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CEFF8-318B-F640-A05D-FF9467B9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Обучение линейной регрессии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A7B5AA-EB6C-CF43-9ED9-A8243DDCA477}"/>
                  </a:ext>
                </a:extLst>
              </p:cNvPr>
              <p:cNvSpPr txBox="1"/>
              <p:nvPr/>
            </p:nvSpPr>
            <p:spPr>
              <a:xfrm>
                <a:off x="838200" y="1906918"/>
                <a:ext cx="242386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𝑋𝑤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⁡_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6A7B5AA-EB6C-CF43-9ED9-A8243DDCA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06918"/>
                <a:ext cx="2423869" cy="520399"/>
              </a:xfrm>
              <a:prstGeom prst="rect">
                <a:avLst/>
              </a:prstGeom>
              <a:blipFill>
                <a:blip r:embed="rId2"/>
                <a:stretch>
                  <a:fillRect l="-2094" t="-7143" r="-524" b="-1190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1035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9BFD8E-37AB-624A-A967-3C5367285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Обобщающая способность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E7462-30A0-804E-8544-37E5470FB399}"/>
              </a:ext>
            </a:extLst>
          </p:cNvPr>
          <p:cNvSpPr txBox="1"/>
          <p:nvPr/>
        </p:nvSpPr>
        <p:spPr>
          <a:xfrm>
            <a:off x="4541985" y="1702563"/>
            <a:ext cx="310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Как готовиться к экзамену?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E832F-8AB8-2146-A6DC-8C628402A11B}"/>
              </a:ext>
            </a:extLst>
          </p:cNvPr>
          <p:cNvSpPr txBox="1"/>
          <p:nvPr/>
        </p:nvSpPr>
        <p:spPr>
          <a:xfrm>
            <a:off x="929907" y="3256209"/>
            <a:ext cx="2739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Заучить все примеры с </a:t>
            </a:r>
          </a:p>
          <a:p>
            <a:pPr algn="ctr"/>
            <a:r>
              <a:rPr lang="ru-RU" dirty="0"/>
              <a:t>занятий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ABA75-ED0E-9A46-803D-839159D71845}"/>
              </a:ext>
            </a:extLst>
          </p:cNvPr>
          <p:cNvSpPr txBox="1"/>
          <p:nvPr/>
        </p:nvSpPr>
        <p:spPr>
          <a:xfrm>
            <a:off x="6600050" y="3256209"/>
            <a:ext cx="3931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/>
              <a:t>Разобраться в предмете и </a:t>
            </a:r>
          </a:p>
          <a:p>
            <a:pPr algn="ctr"/>
            <a:r>
              <a:rPr lang="ru-RU" dirty="0"/>
              <a:t>усвоить алгоритмы решения задач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57BEA92-DF55-1947-B6D1-28C74306C06D}"/>
              </a:ext>
            </a:extLst>
          </p:cNvPr>
          <p:cNvCxnSpPr>
            <a:cxnSpLocks/>
          </p:cNvCxnSpPr>
          <p:nvPr/>
        </p:nvCxnSpPr>
        <p:spPr>
          <a:xfrm>
            <a:off x="5628904" y="2422566"/>
            <a:ext cx="0" cy="3241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5E457DF-6B90-E649-A409-39C124D5DC96}"/>
              </a:ext>
            </a:extLst>
          </p:cNvPr>
          <p:cNvSpPr txBox="1"/>
          <p:nvPr/>
        </p:nvSpPr>
        <p:spPr>
          <a:xfrm>
            <a:off x="929907" y="4191989"/>
            <a:ext cx="295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Переобучение (</a:t>
            </a:r>
            <a:r>
              <a:rPr lang="en" dirty="0"/>
              <a:t>overfitting)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E62A9A-3B48-9144-A86E-AAE221A94CD2}"/>
              </a:ext>
            </a:extLst>
          </p:cNvPr>
          <p:cNvSpPr txBox="1"/>
          <p:nvPr/>
        </p:nvSpPr>
        <p:spPr>
          <a:xfrm>
            <a:off x="7100760" y="4191989"/>
            <a:ext cx="310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Обобщение (</a:t>
            </a:r>
            <a:r>
              <a:rPr lang="en" dirty="0"/>
              <a:t>generalization)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68FE3-701C-A946-94DC-270B10A1FA87}"/>
              </a:ext>
            </a:extLst>
          </p:cNvPr>
          <p:cNvSpPr txBox="1"/>
          <p:nvPr/>
        </p:nvSpPr>
        <p:spPr>
          <a:xfrm>
            <a:off x="929907" y="4850770"/>
            <a:ext cx="386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Хорошее качество на обучении </a:t>
            </a:r>
          </a:p>
          <a:p>
            <a:r>
              <a:rPr lang="ru-RU" dirty="0"/>
              <a:t>Низкое качество на новых данных</a:t>
            </a:r>
          </a:p>
        </p:txBody>
      </p:sp>
    </p:spTree>
    <p:extLst>
      <p:ext uri="{BB962C8B-B14F-4D97-AF65-F5344CB8AC3E}">
        <p14:creationId xmlns:p14="http://schemas.microsoft.com/office/powerpoint/2010/main" val="38370366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6E360-DA66-014C-8F36-7B5FAFA4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Отложенная выборка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F085D4F-681E-EB45-B618-DDBB5B6154A9}"/>
              </a:ext>
            </a:extLst>
          </p:cNvPr>
          <p:cNvSpPr/>
          <p:nvPr/>
        </p:nvSpPr>
        <p:spPr>
          <a:xfrm>
            <a:off x="961901" y="1690688"/>
            <a:ext cx="6377050" cy="8862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74D3E8C-EA4A-E443-B53E-205170A5EE67}"/>
              </a:ext>
            </a:extLst>
          </p:cNvPr>
          <p:cNvSpPr/>
          <p:nvPr/>
        </p:nvSpPr>
        <p:spPr>
          <a:xfrm>
            <a:off x="8158843" y="1690688"/>
            <a:ext cx="3441865" cy="886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3B6F4-230E-D34F-9E18-9F997138F964}"/>
              </a:ext>
            </a:extLst>
          </p:cNvPr>
          <p:cNvSpPr txBox="1"/>
          <p:nvPr/>
        </p:nvSpPr>
        <p:spPr>
          <a:xfrm>
            <a:off x="3556481" y="2576945"/>
            <a:ext cx="118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обучение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16A1A0-2D60-704E-B96C-9E426F9E48F8}"/>
              </a:ext>
            </a:extLst>
          </p:cNvPr>
          <p:cNvSpPr txBox="1"/>
          <p:nvPr/>
        </p:nvSpPr>
        <p:spPr>
          <a:xfrm>
            <a:off x="9285830" y="2611788"/>
            <a:ext cx="1187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тест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2A4DF97-F1D3-0E4D-A860-132F7B095AB9}"/>
              </a:ext>
            </a:extLst>
          </p:cNvPr>
          <p:cNvSpPr/>
          <p:nvPr/>
        </p:nvSpPr>
        <p:spPr>
          <a:xfrm>
            <a:off x="961900" y="3902508"/>
            <a:ext cx="832392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Слишком большое обучение — тестовая выборка нерепрезентативна 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Слишком большой тест — модель не сможет обучиться </a:t>
            </a:r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Обычно: 70/30, 80/20</a:t>
            </a:r>
          </a:p>
        </p:txBody>
      </p:sp>
    </p:spTree>
    <p:extLst>
      <p:ext uri="{BB962C8B-B14F-4D97-AF65-F5344CB8AC3E}">
        <p14:creationId xmlns:p14="http://schemas.microsoft.com/office/powerpoint/2010/main" val="2376228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61FF668-B554-0443-8C25-D6A52D9B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Обозначения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DCAD5D-9370-584D-B16A-8CFE623614E5}"/>
                  </a:ext>
                </a:extLst>
              </p:cNvPr>
              <p:cNvSpPr txBox="1"/>
              <p:nvPr/>
            </p:nvSpPr>
            <p:spPr>
              <a:xfrm>
                <a:off x="838200" y="1512558"/>
                <a:ext cx="6403035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– </a:t>
                </a:r>
                <a:r>
                  <a:rPr lang="ru-RU" dirty="0"/>
                  <a:t>множество </a:t>
                </a:r>
                <a:r>
                  <a:rPr lang="ru-RU" dirty="0" err="1"/>
                  <a:t>обьектов</a:t>
                </a:r>
                <a:r>
                  <a:rPr lang="ru-RU" dirty="0"/>
                  <a:t> (характеристики ресторанов)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множество ответов</a:t>
                </a:r>
                <a:r>
                  <a:rPr lang="en-US" dirty="0"/>
                  <a:t>, </a:t>
                </a:r>
                <a:r>
                  <a:rPr lang="ru-RU" dirty="0"/>
                  <a:t>целевая переменная, </a:t>
                </a:r>
                <a:endParaRPr lang="en-US" dirty="0"/>
              </a:p>
              <a:p>
                <a:r>
                  <a:rPr lang="en-US" dirty="0"/>
                  <a:t>    </a:t>
                </a:r>
                <a:r>
                  <a:rPr lang="en" dirty="0"/>
                  <a:t>target</a:t>
                </a:r>
                <a:r>
                  <a:rPr lang="ru-RU" dirty="0"/>
                  <a:t> (прибыль от каждого ресторана)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неизвестная зависимость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Какой из вариантов принесет максимальную прибыль?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DCAD5D-9370-584D-B16A-8CFE62361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2558"/>
                <a:ext cx="6403035" cy="2862322"/>
              </a:xfrm>
              <a:prstGeom prst="rect">
                <a:avLst/>
              </a:prstGeom>
              <a:blipFill>
                <a:blip r:embed="rId2"/>
                <a:stretch>
                  <a:fillRect l="-792" t="-8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1640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854E3-DB5D-B348-819E-71A67B4D7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60E476A-A216-B74B-A5A5-8C3A897F9E80}"/>
              </a:ext>
            </a:extLst>
          </p:cNvPr>
          <p:cNvSpPr/>
          <p:nvPr/>
        </p:nvSpPr>
        <p:spPr>
          <a:xfrm>
            <a:off x="961901" y="1690688"/>
            <a:ext cx="6377050" cy="8862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трелка вниз 3">
            <a:extLst>
              <a:ext uri="{FF2B5EF4-FFF2-40B4-BE49-F238E27FC236}">
                <a16:creationId xmlns:a16="http://schemas.microsoft.com/office/drawing/2014/main" id="{4E40045B-3FEB-A24C-8DE4-8F16EDCE93CF}"/>
              </a:ext>
            </a:extLst>
          </p:cNvPr>
          <p:cNvSpPr/>
          <p:nvPr/>
        </p:nvSpPr>
        <p:spPr>
          <a:xfrm>
            <a:off x="4049486" y="2576945"/>
            <a:ext cx="391885" cy="85205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89B9FFC-E4D5-D644-A68B-E4938AE8A907}"/>
              </a:ext>
            </a:extLst>
          </p:cNvPr>
          <p:cNvSpPr/>
          <p:nvPr/>
        </p:nvSpPr>
        <p:spPr>
          <a:xfrm>
            <a:off x="961901" y="3538847"/>
            <a:ext cx="6377050" cy="78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73CD623-466A-9C4F-B3EB-6CC581AF726E}"/>
              </a:ext>
            </a:extLst>
          </p:cNvPr>
          <p:cNvSpPr/>
          <p:nvPr/>
        </p:nvSpPr>
        <p:spPr>
          <a:xfrm>
            <a:off x="1045028" y="3621974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A60183-EEF0-CA49-B51B-CDCC9ABD3B45}"/>
              </a:ext>
            </a:extLst>
          </p:cNvPr>
          <p:cNvSpPr/>
          <p:nvPr/>
        </p:nvSpPr>
        <p:spPr>
          <a:xfrm>
            <a:off x="3237015" y="3621974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5CD65B9D-9019-BC4E-8BD1-10F78F828E33}"/>
              </a:ext>
            </a:extLst>
          </p:cNvPr>
          <p:cNvSpPr/>
          <p:nvPr/>
        </p:nvSpPr>
        <p:spPr>
          <a:xfrm>
            <a:off x="5429003" y="3606032"/>
            <a:ext cx="1721923" cy="649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3F297F6-D876-EC4A-A19E-080EEFAB3322}"/>
              </a:ext>
            </a:extLst>
          </p:cNvPr>
          <p:cNvSpPr/>
          <p:nvPr/>
        </p:nvSpPr>
        <p:spPr>
          <a:xfrm>
            <a:off x="961901" y="4551993"/>
            <a:ext cx="6377050" cy="78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35DA69F-1FB5-C242-9ECC-236EE8950AB5}"/>
              </a:ext>
            </a:extLst>
          </p:cNvPr>
          <p:cNvSpPr/>
          <p:nvPr/>
        </p:nvSpPr>
        <p:spPr>
          <a:xfrm>
            <a:off x="1045028" y="4635120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8816F20-DC65-6042-A3ED-0BB38096795A}"/>
              </a:ext>
            </a:extLst>
          </p:cNvPr>
          <p:cNvSpPr/>
          <p:nvPr/>
        </p:nvSpPr>
        <p:spPr>
          <a:xfrm>
            <a:off x="3237015" y="4635120"/>
            <a:ext cx="1721923" cy="649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0AB6D9D-725B-5945-82AC-2F43358645D1}"/>
              </a:ext>
            </a:extLst>
          </p:cNvPr>
          <p:cNvSpPr/>
          <p:nvPr/>
        </p:nvSpPr>
        <p:spPr>
          <a:xfrm>
            <a:off x="5429003" y="4619178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DCDE780-0942-354E-A4B7-932CF5D2E7C6}"/>
              </a:ext>
            </a:extLst>
          </p:cNvPr>
          <p:cNvSpPr/>
          <p:nvPr/>
        </p:nvSpPr>
        <p:spPr>
          <a:xfrm>
            <a:off x="961901" y="5539194"/>
            <a:ext cx="6377050" cy="78377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71F92BA-22CB-1B49-9B5C-145A8AF90FF2}"/>
              </a:ext>
            </a:extLst>
          </p:cNvPr>
          <p:cNvSpPr/>
          <p:nvPr/>
        </p:nvSpPr>
        <p:spPr>
          <a:xfrm>
            <a:off x="1045028" y="5622321"/>
            <a:ext cx="1721923" cy="649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CB908EF9-C26C-BA42-A57A-79DD71570932}"/>
              </a:ext>
            </a:extLst>
          </p:cNvPr>
          <p:cNvSpPr/>
          <p:nvPr/>
        </p:nvSpPr>
        <p:spPr>
          <a:xfrm>
            <a:off x="3237015" y="5622321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B0055837-3C8A-6D49-BC1E-741D207BAA48}"/>
              </a:ext>
            </a:extLst>
          </p:cNvPr>
          <p:cNvSpPr/>
          <p:nvPr/>
        </p:nvSpPr>
        <p:spPr>
          <a:xfrm>
            <a:off x="5429003" y="5606379"/>
            <a:ext cx="1721923" cy="6494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8827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678A2D-AC09-7B40-9234-CDB32CCC430B}"/>
              </a:ext>
            </a:extLst>
          </p:cNvPr>
          <p:cNvSpPr txBox="1"/>
          <p:nvPr/>
        </p:nvSpPr>
        <p:spPr>
          <a:xfrm>
            <a:off x="838200" y="1914298"/>
            <a:ext cx="64293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Надёжнее отложенной выборки, но медленнее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 — количество разбиений </a:t>
            </a:r>
            <a:r>
              <a:rPr lang="en-US" dirty="0"/>
              <a:t>n </a:t>
            </a:r>
            <a:r>
              <a:rPr lang="ru-RU" dirty="0"/>
              <a:t>(</a:t>
            </a:r>
            <a:r>
              <a:rPr lang="ru-RU" dirty="0" err="1"/>
              <a:t>фолдов</a:t>
            </a:r>
            <a:r>
              <a:rPr lang="ru-RU" dirty="0"/>
              <a:t>, </a:t>
            </a:r>
            <a:r>
              <a:rPr lang="en" dirty="0"/>
              <a:t>folds)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Хороший, но медленный вариант — </a:t>
            </a:r>
            <a:r>
              <a:rPr lang="en-US" dirty="0"/>
              <a:t>n = l</a:t>
            </a:r>
            <a:r>
              <a:rPr lang="ru-RU" dirty="0"/>
              <a:t>(</a:t>
            </a:r>
            <a:r>
              <a:rPr lang="en" dirty="0"/>
              <a:t>leave-one-out)</a:t>
            </a:r>
          </a:p>
          <a:p>
            <a:r>
              <a:rPr lang="en" dirty="0"/>
              <a:t> 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Обычно: </a:t>
            </a:r>
            <a:r>
              <a:rPr lang="en-US" dirty="0"/>
              <a:t>n = 3 </a:t>
            </a:r>
            <a:r>
              <a:rPr lang="ru-RU" dirty="0"/>
              <a:t>или </a:t>
            </a:r>
            <a:r>
              <a:rPr lang="en-US" dirty="0"/>
              <a:t>n = 5 </a:t>
            </a:r>
            <a:r>
              <a:rPr lang="ru-RU" dirty="0"/>
              <a:t> или </a:t>
            </a:r>
            <a:r>
              <a:rPr lang="en-US" dirty="0"/>
              <a:t>n = 10</a:t>
            </a:r>
            <a:endParaRPr lang="ru-RU" dirty="0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53317C71-9F27-0C4F-B047-1D0FD92D3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Кросс-</a:t>
            </a:r>
            <a:r>
              <a:rPr lang="ru-RU" dirty="0" err="1"/>
              <a:t>валидация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9399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6D9975-6F4A-F34B-AD97-9A8B25E52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Признаки переобученной модели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9CD89-6227-BC44-9D06-4F5C2E2A9D85}"/>
                  </a:ext>
                </a:extLst>
              </p:cNvPr>
              <p:cNvSpPr txBox="1"/>
              <p:nvPr/>
            </p:nvSpPr>
            <p:spPr>
              <a:xfrm>
                <a:off x="838200" y="1914298"/>
                <a:ext cx="6898363" cy="14996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Большая разница в качестве на тренировочных и</a:t>
                </a:r>
              </a:p>
              <a:p>
                <a:r>
                  <a:rPr lang="ru-RU" dirty="0"/>
                  <a:t>    и тестовых данных(модель подгоняется под тренировочные</a:t>
                </a:r>
              </a:p>
              <a:p>
                <a:r>
                  <a:rPr lang="ru-RU" dirty="0"/>
                  <a:t>    данные и не может найти истинная зависимость)</a:t>
                </a:r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Большие значения параметров (весов)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ru-RU" dirty="0"/>
                  <a:t>модели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29CD89-6227-BC44-9D06-4F5C2E2A9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14298"/>
                <a:ext cx="6898363" cy="1499641"/>
              </a:xfrm>
              <a:prstGeom prst="rect">
                <a:avLst/>
              </a:prstGeom>
              <a:blipFill>
                <a:blip r:embed="rId2"/>
                <a:stretch>
                  <a:fillRect l="-735" t="-1681" b="-420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05849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0F668F-EF5A-6F47-B81D-9DDC2C98C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Нелинейная задача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9F67E62-EF74-EB41-8A89-D0EEAAB81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8" t="3758" r="7127" b="5596"/>
          <a:stretch/>
        </p:blipFill>
        <p:spPr>
          <a:xfrm>
            <a:off x="665018" y="1690688"/>
            <a:ext cx="2470068" cy="34075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F9789F-577C-C049-A78D-E5220F95A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8" r="13488" b="7760"/>
          <a:stretch/>
        </p:blipFill>
        <p:spPr>
          <a:xfrm>
            <a:off x="4655128" y="1649016"/>
            <a:ext cx="4560124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02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CCA188-C07D-8A42-A977-7699CFC3B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Нелинейная задача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95CACD-917A-B140-A158-5469FFE5C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0" r="9126"/>
          <a:stretch/>
        </p:blipFill>
        <p:spPr>
          <a:xfrm>
            <a:off x="838200" y="1642729"/>
            <a:ext cx="5925787" cy="357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660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29C137-1429-3145-84AF-12094DE80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Симптом переобучения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26CF7F-6BD3-7C48-BD0E-60EA332879BD}"/>
                  </a:ext>
                </a:extLst>
              </p:cNvPr>
              <p:cNvSpPr txBox="1"/>
              <p:nvPr/>
            </p:nvSpPr>
            <p:spPr>
              <a:xfrm>
                <a:off x="1021278" y="1822863"/>
                <a:ext cx="4997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=0.5+134545262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−345345346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….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26CF7F-6BD3-7C48-BD0E-60EA33287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278" y="1822863"/>
                <a:ext cx="4997522" cy="276999"/>
              </a:xfrm>
              <a:prstGeom prst="rect">
                <a:avLst/>
              </a:prstGeom>
              <a:blipFill>
                <a:blip r:embed="rId2"/>
                <a:stretch>
                  <a:fillRect t="-4348" b="-391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C19DADB-E450-694F-81B4-D4617198E051}"/>
              </a:ext>
            </a:extLst>
          </p:cNvPr>
          <p:cNvSpPr txBox="1"/>
          <p:nvPr/>
        </p:nvSpPr>
        <p:spPr>
          <a:xfrm>
            <a:off x="1021278" y="2638693"/>
            <a:ext cx="74642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Большие </a:t>
            </a:r>
            <a:r>
              <a:rPr lang="ru-RU" dirty="0" err="1"/>
              <a:t>коэффиценты</a:t>
            </a:r>
            <a:r>
              <a:rPr lang="ru-RU" dirty="0"/>
              <a:t> – симптом переобучения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Эмпирическое наблюдение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Пример: предсказание роста по весу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Изменение веса на 0.01 кг приведет к изменению роста на 7 см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 Не похоже не правильную зависимость </a:t>
            </a:r>
          </a:p>
        </p:txBody>
      </p:sp>
    </p:spTree>
    <p:extLst>
      <p:ext uri="{BB962C8B-B14F-4D97-AF65-F5344CB8AC3E}">
        <p14:creationId xmlns:p14="http://schemas.microsoft.com/office/powerpoint/2010/main" val="2604232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587A8B-DC55-3A41-92BF-2D1D8E23B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Регуляризация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2381E4-BAD2-3B40-944B-13E043C0CE74}"/>
                  </a:ext>
                </a:extLst>
              </p:cNvPr>
              <p:cNvSpPr txBox="1"/>
              <p:nvPr/>
            </p:nvSpPr>
            <p:spPr>
              <a:xfrm>
                <a:off x="838200" y="1653935"/>
                <a:ext cx="4492640" cy="25306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Будем штрафовать за большие веса!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Пример функционала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    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  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 err="1"/>
                  <a:t>Регуляризатор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r>
                  <a:rPr lang="en-US" b="0" dirty="0"/>
                  <a:t>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2381E4-BAD2-3B40-944B-13E043C0C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3935"/>
                <a:ext cx="4492640" cy="2530693"/>
              </a:xfrm>
              <a:prstGeom prst="rect">
                <a:avLst/>
              </a:prstGeom>
              <a:blipFill>
                <a:blip r:embed="rId2"/>
                <a:stretch>
                  <a:fillRect l="-1130" t="-1000" b="-23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093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EB04C-12F4-704F-B67C-FE2C1ECC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Эффект регуляризации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76A811-42E4-4F4D-974C-6DC59A95577E}"/>
                  </a:ext>
                </a:extLst>
              </p:cNvPr>
              <p:cNvSpPr txBox="1"/>
              <p:nvPr/>
            </p:nvSpPr>
            <p:spPr>
              <a:xfrm>
                <a:off x="838200" y="1653935"/>
                <a:ext cx="4420377" cy="10420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76A811-42E4-4F4D-974C-6DC59A955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3935"/>
                <a:ext cx="4420377" cy="1042017"/>
              </a:xfrm>
              <a:prstGeom prst="rect">
                <a:avLst/>
              </a:prstGeom>
              <a:blipFill>
                <a:blip r:embed="rId2"/>
                <a:stretch>
                  <a:fillRect l="-1146" b="-54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283962-F5EE-EE44-9484-A44E4B146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874" y="3081399"/>
            <a:ext cx="18923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649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43C1AD-0093-F54B-8BAC-4BB7F1E5F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Эффект регуляризации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E1BC2-1EF9-B541-AF93-D36860A44662}"/>
                  </a:ext>
                </a:extLst>
              </p:cNvPr>
              <p:cNvSpPr txBox="1"/>
              <p:nvPr/>
            </p:nvSpPr>
            <p:spPr>
              <a:xfrm>
                <a:off x="838200" y="1653935"/>
                <a:ext cx="4420377" cy="1060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B7E1BC2-1EF9-B541-AF93-D36860A44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3935"/>
                <a:ext cx="4420377" cy="1060803"/>
              </a:xfrm>
              <a:prstGeom prst="rect">
                <a:avLst/>
              </a:prstGeom>
              <a:blipFill>
                <a:blip r:embed="rId2"/>
                <a:stretch>
                  <a:fillRect l="-1146" b="-5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CED179B-BE9A-9B46-85EC-8D24AF4A3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9498"/>
            <a:ext cx="2514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03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C46509-5A04-094E-919D-62B0E6577362}"/>
                  </a:ext>
                </a:extLst>
              </p:cNvPr>
              <p:cNvSpPr txBox="1"/>
              <p:nvPr/>
            </p:nvSpPr>
            <p:spPr>
              <a:xfrm>
                <a:off x="838200" y="1653935"/>
                <a:ext cx="4646015" cy="1060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p>
                    </m:sSup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+100 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DC46509-5A04-094E-919D-62B0E6577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3935"/>
                <a:ext cx="4646015" cy="1060803"/>
              </a:xfrm>
              <a:prstGeom prst="rect">
                <a:avLst/>
              </a:prstGeom>
              <a:blipFill>
                <a:blip r:embed="rId2"/>
                <a:stretch>
                  <a:fillRect l="-1090" b="-535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5201AC-C363-1F4C-91D3-FD76188A3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56527"/>
            <a:ext cx="2273300" cy="2540000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8215E87-125D-E84B-8344-80A3F38A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Эффект регуляризации</a:t>
            </a:r>
          </a:p>
        </p:txBody>
      </p:sp>
    </p:spTree>
    <p:extLst>
      <p:ext uri="{BB962C8B-B14F-4D97-AF65-F5344CB8AC3E}">
        <p14:creationId xmlns:p14="http://schemas.microsoft.com/office/powerpoint/2010/main" val="569759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A3CE92-86E4-8D4F-8DEF-D6187FA85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Обучающая выборка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80C8A4-9042-6F40-B473-C2B35A978483}"/>
                  </a:ext>
                </a:extLst>
              </p:cNvPr>
              <p:cNvSpPr txBox="1"/>
              <p:nvPr/>
            </p:nvSpPr>
            <p:spPr>
              <a:xfrm>
                <a:off x="838200" y="1512558"/>
                <a:ext cx="6967485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ru-RU" b="1" dirty="0">
                    <a:latin typeface="+mj-lt"/>
                  </a:rPr>
                  <a:t>Дано</a:t>
                </a:r>
                <a:r>
                  <a:rPr lang="en-US" b="1" dirty="0">
                    <a:latin typeface="+mj-lt"/>
                  </a:rPr>
                  <a:t>:</a:t>
                </a:r>
              </a:p>
              <a:p>
                <a:endParaRPr lang="ru-RU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обучающая выборка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– </a:t>
                </a:r>
                <a:r>
                  <a:rPr lang="ru-RU" dirty="0"/>
                  <a:t>известные ответы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r>
                  <a:rPr lang="ru-RU" b="1" dirty="0"/>
                  <a:t>Найти</a:t>
                </a:r>
                <a:r>
                  <a:rPr lang="en-US" b="1" dirty="0"/>
                  <a:t>:</a:t>
                </a:r>
                <a:endParaRPr lang="ru-RU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– алгоритм (решающая функция)</a:t>
                </a:r>
                <a:r>
                  <a:rPr lang="en-US" dirty="0"/>
                  <a:t>, </a:t>
                </a:r>
                <a:r>
                  <a:rPr lang="ru-RU" dirty="0"/>
                  <a:t>приближающая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</a:t>
                </a:r>
                <a:r>
                  <a:rPr lang="ru-RU" dirty="0"/>
                  <a:t>на всем множестве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ru-RU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380C8A4-9042-6F40-B473-C2B35A978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12558"/>
                <a:ext cx="6967485" cy="3416320"/>
              </a:xfrm>
              <a:prstGeom prst="rect">
                <a:avLst/>
              </a:prstGeom>
              <a:blipFill>
                <a:blip r:embed="rId2"/>
                <a:stretch>
                  <a:fillRect l="-911" t="-7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2036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69945-41D6-8D48-8C36-CBB6D37E4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Лассо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946F7D-8AB8-2345-85FC-AA09B650D2C0}"/>
                  </a:ext>
                </a:extLst>
              </p:cNvPr>
              <p:cNvSpPr txBox="1"/>
              <p:nvPr/>
            </p:nvSpPr>
            <p:spPr>
              <a:xfrm>
                <a:off x="838200" y="1653935"/>
                <a:ext cx="6449266" cy="27009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b="0" dirty="0">
                    <a:latin typeface="Cambria Math" panose="02040503050406030204" pitchFamily="18" charset="0"/>
                  </a:rPr>
                  <a:t>Регуляризованный </a:t>
                </a:r>
                <a:r>
                  <a:rPr lang="ru-RU" b="0" dirty="0" err="1">
                    <a:latin typeface="Cambria Math" panose="02040503050406030204" pitchFamily="18" charset="0"/>
                  </a:rPr>
                  <a:t>функионал</a:t>
                </a: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⁡_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nary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LASSO(Least Absolute Shrinkage and Selection Operator)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Некоторые веса </a:t>
                </a:r>
                <a:r>
                  <a:rPr lang="ru-RU" dirty="0" err="1"/>
                  <a:t>зануляются</a:t>
                </a: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Приводит к отбору признаков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D946F7D-8AB8-2345-85FC-AA09B650D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3935"/>
                <a:ext cx="6449266" cy="2700932"/>
              </a:xfrm>
              <a:prstGeom prst="rect">
                <a:avLst/>
              </a:prstGeom>
              <a:blipFill>
                <a:blip r:embed="rId2"/>
                <a:stretch>
                  <a:fillRect l="-787" t="-939" b="-234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3946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71E2BD-D14A-F143-A184-2BAC733FB55F}"/>
                  </a:ext>
                </a:extLst>
              </p:cNvPr>
              <p:cNvSpPr txBox="1"/>
              <p:nvPr/>
            </p:nvSpPr>
            <p:spPr>
              <a:xfrm>
                <a:off x="838200" y="1653935"/>
                <a:ext cx="3687804" cy="1585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u-RU" b="0" i="0" smtClean="0">
                        <a:latin typeface="Cambria Math" panose="02040503050406030204" pitchFamily="18" charset="0"/>
                      </a:rPr>
                      <m:t>−норма</m:t>
                    </m:r>
                  </m:oMath>
                </a14:m>
                <a:endParaRPr lang="ru-RU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ru-R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ru-RU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u-RU">
                        <a:latin typeface="Cambria Math" panose="02040503050406030204" pitchFamily="18" charset="0"/>
                      </a:rPr>
                      <m:t>−норма</m:t>
                    </m:r>
                  </m:oMath>
                </a14:m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71E2BD-D14A-F143-A184-2BAC733FB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53935"/>
                <a:ext cx="3687804" cy="1585627"/>
              </a:xfrm>
              <a:prstGeom prst="rect">
                <a:avLst/>
              </a:prstGeom>
              <a:blipFill>
                <a:blip r:embed="rId2"/>
                <a:stretch>
                  <a:fillRect l="-1375" t="-17600" b="-17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7BA3D07F-6C52-3E4C-B170-00C44AC7F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/>
              <a:t>Регуляризаторы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5315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1625B1-C00B-4645-AA8C-4499AD912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 err="1"/>
              <a:t>Гиперпараметры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42F81-98AD-994E-BC26-DF34816B8F5E}"/>
              </a:ext>
            </a:extLst>
          </p:cNvPr>
          <p:cNvSpPr txBox="1"/>
          <p:nvPr/>
        </p:nvSpPr>
        <p:spPr>
          <a:xfrm>
            <a:off x="838200" y="1653935"/>
            <a:ext cx="876913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Гиперпараметр</a:t>
            </a:r>
            <a:r>
              <a:rPr lang="ru-RU" dirty="0"/>
              <a:t> алгоритма — то, что задается вручную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Пример: коэффициент регуляризации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Параметр алгоритма — то, что определяется моделью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Пример: веса регрессии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Как подбирать </a:t>
            </a:r>
            <a:r>
              <a:rPr lang="ru-RU" dirty="0" err="1"/>
              <a:t>гиперпараметры</a:t>
            </a:r>
            <a:r>
              <a:rPr lang="ru-RU" dirty="0"/>
              <a:t> алгоритма?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Нельзя подбирать по обучающей выборке — это приведет к переобучению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Нужно использовать дополнительные данные (</a:t>
            </a:r>
            <a:r>
              <a:rPr lang="ru-RU" dirty="0" err="1"/>
              <a:t>валидация</a:t>
            </a:r>
            <a:r>
              <a:rPr lang="ru-RU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57890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510CF2-129A-CC47-91A5-0E2995CA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Чуть больше терминов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B71B9-FAFD-AD45-9C8E-F1B51AC047A0}"/>
              </a:ext>
            </a:extLst>
          </p:cNvPr>
          <p:cNvSpPr txBox="1"/>
          <p:nvPr/>
        </p:nvSpPr>
        <p:spPr>
          <a:xfrm>
            <a:off x="838200" y="1653935"/>
            <a:ext cx="71468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После подбора всех </a:t>
            </a:r>
            <a:r>
              <a:rPr lang="ru-RU" dirty="0" err="1"/>
              <a:t>гиперпараметров</a:t>
            </a:r>
            <a:r>
              <a:rPr lang="ru-RU" dirty="0"/>
              <a:t> стоит проверить на </a:t>
            </a:r>
          </a:p>
          <a:p>
            <a:r>
              <a:rPr lang="ru-RU" dirty="0"/>
              <a:t>    совсем новых данных, что модель работает </a:t>
            </a:r>
            <a:endParaRPr lang="en-US" dirty="0"/>
          </a:p>
          <a:p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Обучающая выборка — построение модели 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err="1"/>
              <a:t>Валидационная</a:t>
            </a:r>
            <a:r>
              <a:rPr lang="ru-RU" dirty="0"/>
              <a:t> выборка — подбор </a:t>
            </a:r>
            <a:r>
              <a:rPr lang="ru-RU" dirty="0" err="1"/>
              <a:t>гиперпараметров</a:t>
            </a:r>
            <a:r>
              <a:rPr lang="ru-RU" dirty="0"/>
              <a:t> модели 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Тестовая выборка — финальная оценка качества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9723187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C991F8-7717-224B-806E-1AD7ECCA70B4}"/>
                  </a:ext>
                </a:extLst>
              </p:cNvPr>
              <p:cNvSpPr txBox="1"/>
              <p:nvPr/>
            </p:nvSpPr>
            <p:spPr>
              <a:xfrm>
                <a:off x="1270660" y="2143496"/>
                <a:ext cx="4348947" cy="19389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=100.000 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1" smtClean="0">
                              <a:latin typeface="Cambria Math" panose="02040503050406030204" pitchFamily="18" charset="0"/>
                            </a:rPr>
                            <m:t>площадь</m:t>
                          </m:r>
                        </m:e>
                      </m:d>
                    </m:oMath>
                  </m:oMathPara>
                </a14:m>
                <a:endParaRPr lang="ru-RU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+500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.000 ∗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b="0" i="0" smtClean="0">
                              <a:latin typeface="Cambria Math" panose="02040503050406030204" pitchFamily="18" charset="0"/>
                            </a:rPr>
                            <m:t>число магазинов рядом</m:t>
                          </m:r>
                        </m:e>
                      </m:d>
                    </m:oMath>
                  </m:oMathPara>
                </a14:m>
                <a:endParaRPr lang="ru-RU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+100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ru-RU" b="0" i="0" smtClean="0">
                          <a:latin typeface="Cambria Math" panose="02040503050406030204" pitchFamily="18" charset="0"/>
                        </a:rPr>
                        <m:t>средний доход жильцов дома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dirty="0"/>
              </a:p>
              <a:p>
                <a:endParaRPr lang="ru-RU" dirty="0"/>
              </a:p>
              <a:p>
                <a:r>
                  <a:rPr lang="ru-RU" dirty="0"/>
                  <a:t>Чем больше вес, тем важнее признак?</a:t>
                </a:r>
              </a:p>
              <a:p>
                <a:endParaRPr lang="ru-RU" dirty="0"/>
              </a:p>
              <a:p>
                <a:r>
                  <a:rPr lang="ru-RU" dirty="0"/>
                  <a:t>Только если признаки масштабированы!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FC991F8-7717-224B-806E-1AD7ECCA7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60" y="2143496"/>
                <a:ext cx="4348947" cy="1938992"/>
              </a:xfrm>
              <a:prstGeom prst="rect">
                <a:avLst/>
              </a:prstGeom>
              <a:blipFill>
                <a:blip r:embed="rId2"/>
                <a:stretch>
                  <a:fillRect l="-3198" t="-649" r="-2326" b="-649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81AE56DF-6C01-8240-9E9C-5757FB7E4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Предсказание стоимости квартиры</a:t>
            </a:r>
          </a:p>
        </p:txBody>
      </p:sp>
    </p:spTree>
    <p:extLst>
      <p:ext uri="{BB962C8B-B14F-4D97-AF65-F5344CB8AC3E}">
        <p14:creationId xmlns:p14="http://schemas.microsoft.com/office/powerpoint/2010/main" val="619044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D984C2-DEB0-D745-A08D-6EBB5146095A}"/>
              </a:ext>
            </a:extLst>
          </p:cNvPr>
          <p:cNvSpPr txBox="1"/>
          <p:nvPr/>
        </p:nvSpPr>
        <p:spPr>
          <a:xfrm>
            <a:off x="1270660" y="2143496"/>
            <a:ext cx="908120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Отмасштабируем </a:t>
            </a:r>
            <a:r>
              <a:rPr lang="en-US" dirty="0"/>
              <a:t>j-</a:t>
            </a:r>
            <a:r>
              <a:rPr lang="ru-RU" dirty="0"/>
              <a:t>й признак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Вычисляем среднее и стандартное отклонение признака на обучающей выборке: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E5E721-A141-F94D-8A7E-1BCE048DC39F}"/>
                  </a:ext>
                </a:extLst>
              </p:cNvPr>
              <p:cNvSpPr txBox="1"/>
              <p:nvPr/>
            </p:nvSpPr>
            <p:spPr>
              <a:xfrm>
                <a:off x="1389412" y="3308522"/>
                <a:ext cx="2774542" cy="19449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u-RU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den>
                          </m:f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p>
                                      </m:sSub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FE5E721-A141-F94D-8A7E-1BCE048DC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412" y="3308522"/>
                <a:ext cx="2774542" cy="1944956"/>
              </a:xfrm>
              <a:prstGeom prst="rect">
                <a:avLst/>
              </a:prstGeom>
              <a:blipFill>
                <a:blip r:embed="rId2"/>
                <a:stretch>
                  <a:fillRect t="-50000" r="-457" b="-415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F86D077-8A78-8543-BEF6-705CEDED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Масштабирование признаков</a:t>
            </a:r>
          </a:p>
        </p:txBody>
      </p:sp>
    </p:spTree>
    <p:extLst>
      <p:ext uri="{BB962C8B-B14F-4D97-AF65-F5344CB8AC3E}">
        <p14:creationId xmlns:p14="http://schemas.microsoft.com/office/powerpoint/2010/main" val="11665764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676A0-B6ED-C448-91E3-49C15BB60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Масштабирование признаков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09A8C-5C30-4640-8A30-22859DFEDD00}"/>
              </a:ext>
            </a:extLst>
          </p:cNvPr>
          <p:cNvSpPr txBox="1"/>
          <p:nvPr/>
        </p:nvSpPr>
        <p:spPr>
          <a:xfrm>
            <a:off x="1270660" y="2143496"/>
            <a:ext cx="656634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Вычтем из каждого значения признака среднее и поделим</a:t>
            </a:r>
            <a:endParaRPr lang="en-US" dirty="0"/>
          </a:p>
          <a:p>
            <a:r>
              <a:rPr lang="en-US" dirty="0"/>
              <a:t>    </a:t>
            </a:r>
            <a:r>
              <a:rPr lang="ru-RU" dirty="0"/>
              <a:t> на стандартное отклонение: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FCD458-983E-E04F-833A-7E54F793EC3C}"/>
                  </a:ext>
                </a:extLst>
              </p:cNvPr>
              <p:cNvSpPr txBox="1"/>
              <p:nvPr/>
            </p:nvSpPr>
            <p:spPr>
              <a:xfrm>
                <a:off x="1389412" y="3308522"/>
                <a:ext cx="2058320" cy="903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)/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ru-RU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6FCD458-983E-E04F-833A-7E54F793EC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9412" y="3308522"/>
                <a:ext cx="2058320" cy="9031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38424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888B26-7E7C-E440-8D90-75CFB5A2A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Регуляризация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EADD64-5F30-724D-A01E-CD01B74568E7}"/>
              </a:ext>
            </a:extLst>
          </p:cNvPr>
          <p:cNvSpPr txBox="1"/>
          <p:nvPr/>
        </p:nvSpPr>
        <p:spPr>
          <a:xfrm>
            <a:off x="1270660" y="2143496"/>
            <a:ext cx="9993761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Если модель переобучается, то веса используются для запоминания обучающей выборки</a:t>
            </a:r>
            <a:endParaRPr lang="en-US" dirty="0"/>
          </a:p>
          <a:p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Правильнее масштабировать признаки и </a:t>
            </a:r>
            <a:r>
              <a:rPr lang="ru-RU" dirty="0" err="1"/>
              <a:t>регуляризовать</a:t>
            </a:r>
            <a:r>
              <a:rPr lang="ru-RU" dirty="0"/>
              <a:t> модель перед изучением весов</a:t>
            </a:r>
          </a:p>
        </p:txBody>
      </p:sp>
    </p:spTree>
    <p:extLst>
      <p:ext uri="{BB962C8B-B14F-4D97-AF65-F5344CB8AC3E}">
        <p14:creationId xmlns:p14="http://schemas.microsoft.com/office/powerpoint/2010/main" val="11643036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5E3C21-A7AB-F54D-84A5-6C11A94A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58B372-2784-DD47-A89F-EC23CE7FF783}"/>
                  </a:ext>
                </a:extLst>
              </p:cNvPr>
              <p:cNvSpPr txBox="1"/>
              <p:nvPr/>
            </p:nvSpPr>
            <p:spPr>
              <a:xfrm>
                <a:off x="1270660" y="2143496"/>
                <a:ext cx="7068410" cy="3877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1000 объектов • Два признака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Первый принимает значения от 0 до 1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 Второй равен единице на 10 объектах и нулю на 990 объектах</a:t>
                </a:r>
                <a:endParaRPr lang="en-US" dirty="0"/>
              </a:p>
              <a:p>
                <a:endParaRPr lang="ru-RU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dirty="0"/>
                  <a:t> 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Удаляем первый признак</a:t>
                </a:r>
                <a:r>
                  <a:rPr lang="en-US" dirty="0"/>
                  <a:t>,</a:t>
                </a:r>
                <a:r>
                  <a:rPr lang="ru-RU" dirty="0"/>
                  <a:t> получаем </a:t>
                </a:r>
                <a:r>
                  <a:rPr lang="en-US" dirty="0"/>
                  <a:t>MSE = 0.08</a:t>
                </a:r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Удаляем второй признак</a:t>
                </a:r>
                <a:r>
                  <a:rPr lang="en-US" dirty="0"/>
                  <a:t>,</a:t>
                </a:r>
                <a:r>
                  <a:rPr lang="ru-RU" dirty="0"/>
                  <a:t> получаем </a:t>
                </a:r>
                <a:r>
                  <a:rPr lang="en-US" dirty="0"/>
                  <a:t>MSE = 0.04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ru-RU" dirty="0"/>
                  <a:t>Правильнее удалить признак и посмотреть</a:t>
                </a:r>
                <a:r>
                  <a:rPr lang="en-US" dirty="0"/>
                  <a:t>,</a:t>
                </a:r>
                <a:r>
                  <a:rPr lang="ru-RU" dirty="0"/>
                  <a:t> как сильно растет</a:t>
                </a:r>
              </a:p>
              <a:p>
                <a:r>
                  <a:rPr lang="ru-RU" dirty="0"/>
                  <a:t>    ошибка без него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58B372-2784-DD47-A89F-EC23CE7FF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660" y="2143496"/>
                <a:ext cx="7068410" cy="3877985"/>
              </a:xfrm>
              <a:prstGeom prst="rect">
                <a:avLst/>
              </a:prstGeom>
              <a:blipFill>
                <a:blip r:embed="rId2"/>
                <a:stretch>
                  <a:fillRect l="-1792" t="-1629" r="-1075" b="-22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93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1F699B-8542-7749-AEF8-BB1714AC3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Пример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9B1D316-C40A-DB41-BA0E-11001EF82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549400"/>
            <a:ext cx="28956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82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FE72BF-E219-AF4A-A7B2-067397D7B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Определения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9C6F1-A73B-AA40-BCCA-BCC9EE6E35D8}"/>
              </a:ext>
            </a:extLst>
          </p:cNvPr>
          <p:cNvSpPr txBox="1"/>
          <p:nvPr/>
        </p:nvSpPr>
        <p:spPr>
          <a:xfrm>
            <a:off x="838200" y="1567543"/>
            <a:ext cx="1008385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Признаки</a:t>
            </a:r>
            <a:r>
              <a:rPr lang="en-US" b="1" dirty="0"/>
              <a:t>, </a:t>
            </a:r>
            <a:r>
              <a:rPr lang="ru-RU" b="1" dirty="0"/>
              <a:t>факторы (</a:t>
            </a:r>
            <a:r>
              <a:rPr lang="en-US" b="1" dirty="0"/>
              <a:t>features) </a:t>
            </a:r>
            <a:r>
              <a:rPr lang="en-US" dirty="0"/>
              <a:t>- </a:t>
            </a:r>
            <a:r>
              <a:rPr lang="ru-RU" dirty="0"/>
              <a:t>количественные характеристики </a:t>
            </a:r>
            <a:r>
              <a:rPr lang="ru-RU" dirty="0" err="1"/>
              <a:t>обьекта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/>
              <a:t>Обучающая выборка (</a:t>
            </a:r>
            <a:r>
              <a:rPr lang="en-US" b="1" dirty="0"/>
              <a:t>training set) </a:t>
            </a:r>
            <a:r>
              <a:rPr lang="en-US" dirty="0"/>
              <a:t>– </a:t>
            </a:r>
            <a:r>
              <a:rPr lang="ru-RU" dirty="0"/>
              <a:t>конечный набор </a:t>
            </a:r>
            <a:r>
              <a:rPr lang="ru-RU" dirty="0" err="1"/>
              <a:t>обьектов</a:t>
            </a:r>
            <a:r>
              <a:rPr lang="en-US" dirty="0"/>
              <a:t>, </a:t>
            </a:r>
            <a:r>
              <a:rPr lang="ru-RU" dirty="0"/>
              <a:t>для которых</a:t>
            </a:r>
          </a:p>
          <a:p>
            <a:r>
              <a:rPr lang="ru-RU" dirty="0"/>
              <a:t>    известны значения целевой переменной</a:t>
            </a:r>
          </a:p>
          <a:p>
            <a:endParaRPr lang="ru-RU" dirty="0"/>
          </a:p>
          <a:p>
            <a:r>
              <a:rPr lang="ru-RU" b="1" dirty="0"/>
              <a:t>Пример</a:t>
            </a:r>
            <a:r>
              <a:rPr lang="en-US" b="1" dirty="0"/>
              <a:t>: </a:t>
            </a:r>
            <a:r>
              <a:rPr lang="ru-RU" dirty="0"/>
              <a:t>набор ресторанов</a:t>
            </a:r>
            <a:r>
              <a:rPr lang="en-US" dirty="0"/>
              <a:t>, </a:t>
            </a:r>
            <a:r>
              <a:rPr lang="ru-RU" dirty="0"/>
              <a:t>открытых более года назад</a:t>
            </a:r>
            <a:r>
              <a:rPr lang="en-US" dirty="0"/>
              <a:t>, </a:t>
            </a:r>
            <a:r>
              <a:rPr lang="ru-RU" dirty="0"/>
              <a:t> для которых известна их прибыль</a:t>
            </a:r>
          </a:p>
          <a:p>
            <a:r>
              <a:rPr lang="ru-RU" dirty="0"/>
              <a:t>За первый год</a:t>
            </a:r>
          </a:p>
          <a:p>
            <a:endParaRPr lang="ru-RU" dirty="0"/>
          </a:p>
          <a:p>
            <a:r>
              <a:rPr lang="ru-RU" b="1" dirty="0"/>
              <a:t>Признаки</a:t>
            </a:r>
            <a:r>
              <a:rPr lang="ru-RU" dirty="0"/>
              <a:t> описывают </a:t>
            </a:r>
            <a:r>
              <a:rPr lang="ru-RU" dirty="0" err="1"/>
              <a:t>обьекты</a:t>
            </a:r>
            <a:r>
              <a:rPr lang="ru-RU" dirty="0"/>
              <a:t> с помощью чисел</a:t>
            </a:r>
          </a:p>
          <a:p>
            <a:endParaRPr lang="ru-RU" dirty="0"/>
          </a:p>
          <a:p>
            <a:r>
              <a:rPr lang="ru-RU" dirty="0"/>
              <a:t>Специалист по анализу данных не является экспертом в предметной области – вся </a:t>
            </a:r>
          </a:p>
          <a:p>
            <a:r>
              <a:rPr lang="ru-RU" dirty="0"/>
              <a:t>необходимая информация содержится в обучающей выборке</a:t>
            </a:r>
            <a:r>
              <a:rPr lang="en-US" dirty="0"/>
              <a:t>. </a:t>
            </a:r>
            <a:r>
              <a:rPr lang="ru-RU" dirty="0"/>
              <a:t>Эксперты нужны при</a:t>
            </a:r>
          </a:p>
          <a:p>
            <a:r>
              <a:rPr lang="ru-RU" dirty="0"/>
              <a:t> формировании признаков</a:t>
            </a:r>
            <a:r>
              <a:rPr lang="en-US" dirty="0"/>
              <a:t>.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64035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9DB57A-4F35-FE40-AD99-CBF74C84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3DB1927-3BD3-B34D-BB20-53448C343FCA}"/>
              </a:ext>
            </a:extLst>
          </p:cNvPr>
          <p:cNvSpPr/>
          <p:nvPr/>
        </p:nvSpPr>
        <p:spPr>
          <a:xfrm>
            <a:off x="3048000" y="320097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 err="1"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Ildar</a:t>
            </a:r>
            <a:r>
              <a:rPr lang="en-US" b="1" dirty="0"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 </a:t>
            </a:r>
            <a:r>
              <a:rPr lang="en-US" b="1" dirty="0" err="1"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Safilo</a:t>
            </a:r>
            <a:endParaRPr lang="ru-RU" b="1" dirty="0"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endParaRPr lang="en-US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@</a:t>
            </a:r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Ildar_Saf</a:t>
            </a:r>
            <a:endParaRPr lang="ru-RU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irsafilo@gmail.com</a:t>
            </a:r>
            <a:endParaRPr lang="en-US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https://</a:t>
            </a:r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www.linkedin.com</a:t>
            </a:r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/in/</a:t>
            </a:r>
            <a:r>
              <a:rPr lang="en-US" b="1" dirty="0" err="1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isafilo</a:t>
            </a:r>
            <a:r>
              <a:rPr lang="en-US" b="1" dirty="0">
                <a:solidFill>
                  <a:srgbClr val="0070C0"/>
                </a:solidFill>
                <a:latin typeface="Seravek" panose="020B0503040000020004" pitchFamily="34" charset="0"/>
                <a:cs typeface="Times New Roman" panose="02020603050405020304" pitchFamily="18" charset="0"/>
                <a:sym typeface="Helvetica Neue"/>
              </a:rPr>
              <a:t>/</a:t>
            </a:r>
            <a:endParaRPr lang="ru-RU" b="1" dirty="0">
              <a:solidFill>
                <a:srgbClr val="0070C0"/>
              </a:solidFill>
              <a:latin typeface="Seravek" panose="020B0503040000020004" pitchFamily="34" charset="0"/>
              <a:cs typeface="Times New Roman" panose="02020603050405020304" pitchFamily="18" charset="0"/>
              <a:sym typeface="Helvetica Neue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DBBCCE3-E05B-3240-B2F1-505DD3F2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383" y="1247961"/>
            <a:ext cx="1463234" cy="195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7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92ACD8-DCF9-7148-8D32-EF56CDFDA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Стандартная постановка задачи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2E376AB-F694-0D47-A816-5A11ED17CD25}"/>
                  </a:ext>
                </a:extLst>
              </p:cNvPr>
              <p:cNvSpPr/>
              <p:nvPr/>
            </p:nvSpPr>
            <p:spPr>
              <a:xfrm>
                <a:off x="1080655" y="2263455"/>
                <a:ext cx="6863937" cy="1389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𝑡𝑟𝑎𝑖𝑛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A2E376AB-F694-0D47-A816-5A11ED17CD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5" y="2263455"/>
                <a:ext cx="6863937" cy="13894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9787AC8-1FC7-2444-84A8-8E0E9A079EBF}"/>
                  </a:ext>
                </a:extLst>
              </p:cNvPr>
              <p:cNvSpPr/>
              <p:nvPr/>
            </p:nvSpPr>
            <p:spPr>
              <a:xfrm>
                <a:off x="1080655" y="4225636"/>
                <a:ext cx="6863937" cy="1389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sub>
                      </m:sSub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4" name="Прямоугольник 3">
                <a:extLst>
                  <a:ext uri="{FF2B5EF4-FFF2-40B4-BE49-F238E27FC236}">
                    <a16:creationId xmlns:a16="http://schemas.microsoft.com/office/drawing/2014/main" id="{99787AC8-1FC7-2444-84A8-8E0E9A079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5" y="4225636"/>
                <a:ext cx="6863937" cy="13894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F8796FD-E7B4-E24E-A94A-33AB6E029C4E}"/>
              </a:ext>
            </a:extLst>
          </p:cNvPr>
          <p:cNvSpPr txBox="1"/>
          <p:nvPr/>
        </p:nvSpPr>
        <p:spPr>
          <a:xfrm>
            <a:off x="3795920" y="179240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ПРИЗНАКИ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EA8825-BC4D-A847-9C9B-009FCF99DFBD}"/>
              </a:ext>
            </a:extLst>
          </p:cNvPr>
          <p:cNvSpPr txBox="1"/>
          <p:nvPr/>
        </p:nvSpPr>
        <p:spPr>
          <a:xfrm rot="16200000">
            <a:off x="187220" y="2729769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ОБЬЕКТЫ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9032CC-89F6-3840-922C-480FF248D4B5}"/>
              </a:ext>
            </a:extLst>
          </p:cNvPr>
          <p:cNvSpPr txBox="1"/>
          <p:nvPr/>
        </p:nvSpPr>
        <p:spPr>
          <a:xfrm rot="16200000">
            <a:off x="-273644" y="473567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НОВЫЕ ОБЬЕКТЫ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7CAEB70-1E98-264A-BD3A-41BEB62AE4FC}"/>
                  </a:ext>
                </a:extLst>
              </p:cNvPr>
              <p:cNvSpPr/>
              <p:nvPr/>
            </p:nvSpPr>
            <p:spPr>
              <a:xfrm>
                <a:off x="9035143" y="2263455"/>
                <a:ext cx="417615" cy="1389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8" name="Прямоугольник 7">
                <a:extLst>
                  <a:ext uri="{FF2B5EF4-FFF2-40B4-BE49-F238E27FC236}">
                    <a16:creationId xmlns:a16="http://schemas.microsoft.com/office/drawing/2014/main" id="{E7CAEB70-1E98-264A-BD3A-41BEB62AE4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143" y="2263455"/>
                <a:ext cx="417615" cy="13894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F63B6B3-8E2A-5B41-9536-55F1F788002B}"/>
              </a:ext>
            </a:extLst>
          </p:cNvPr>
          <p:cNvSpPr txBox="1"/>
          <p:nvPr/>
        </p:nvSpPr>
        <p:spPr>
          <a:xfrm>
            <a:off x="9729623" y="2588830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ЗНАЕМ ОТВЕТЫ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8287506-FAF2-ED48-B11A-02A5F15BBAFD}"/>
                  </a:ext>
                </a:extLst>
              </p:cNvPr>
              <p:cNvSpPr/>
              <p:nvPr/>
            </p:nvSpPr>
            <p:spPr>
              <a:xfrm>
                <a:off x="9035142" y="4225635"/>
                <a:ext cx="417615" cy="13894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>
                <a:extLst>
                  <a:ext uri="{FF2B5EF4-FFF2-40B4-BE49-F238E27FC236}">
                    <a16:creationId xmlns:a16="http://schemas.microsoft.com/office/drawing/2014/main" id="{88287506-FAF2-ED48-B11A-02A5F15BBA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5142" y="4225635"/>
                <a:ext cx="417615" cy="13894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B1BAE1A-15C8-5A40-BBC5-575624E40A3D}"/>
              </a:ext>
            </a:extLst>
          </p:cNvPr>
          <p:cNvSpPr txBox="1"/>
          <p:nvPr/>
        </p:nvSpPr>
        <p:spPr>
          <a:xfrm>
            <a:off x="9729623" y="4320176"/>
            <a:ext cx="18376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НЕ ЗНАЕМ </a:t>
            </a:r>
          </a:p>
          <a:p>
            <a:r>
              <a:rPr lang="ru-RU" dirty="0"/>
              <a:t>ОТВЕТЫ</a:t>
            </a:r>
            <a:r>
              <a:rPr lang="en-US" dirty="0"/>
              <a:t>,</a:t>
            </a:r>
          </a:p>
          <a:p>
            <a:r>
              <a:rPr lang="ru-RU" dirty="0"/>
              <a:t>ХОТИМ </a:t>
            </a:r>
          </a:p>
          <a:p>
            <a:r>
              <a:rPr lang="ru-RU" dirty="0"/>
              <a:t>ПРЕДСКАЗАТЬ</a:t>
            </a:r>
          </a:p>
        </p:txBody>
      </p:sp>
    </p:spTree>
    <p:extLst>
      <p:ext uri="{BB962C8B-B14F-4D97-AF65-F5344CB8AC3E}">
        <p14:creationId xmlns:p14="http://schemas.microsoft.com/office/powerpoint/2010/main" val="285515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A7EB29-110F-FE43-98CD-B2D7A31B0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 dirty="0"/>
              <a:t>Обучение алгоритма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32C1F2-464F-0B48-BE4E-01F57F9B4C56}"/>
              </a:ext>
            </a:extLst>
          </p:cNvPr>
          <p:cNvSpPr txBox="1"/>
          <p:nvPr/>
        </p:nvSpPr>
        <p:spPr>
          <a:xfrm>
            <a:off x="838200" y="1567543"/>
            <a:ext cx="913833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Есть обучающая выборка и функционал качества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Семейство алгоритмов 𝒜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Из чего выбираем алгоритм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Пример: все линейные модели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dirty="0"/>
              <a:t>𝒜 = 𝑤0 + 𝑤1𝑥1 + ⋯ + 𝑤𝑑𝑥𝑑 𝑤0, 𝑤1, … , 𝑤𝑑 ∈ </a:t>
            </a:r>
            <a:r>
              <a:rPr lang="ru-RU" dirty="0" err="1"/>
              <a:t>ℝ</a:t>
            </a:r>
            <a:r>
              <a:rPr lang="ru-RU" dirty="0"/>
              <a:t>}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Обучение: поиск оптимального алгоритма с точки зрения функционала качества</a:t>
            </a:r>
          </a:p>
        </p:txBody>
      </p:sp>
    </p:spTree>
    <p:extLst>
      <p:ext uri="{BB962C8B-B14F-4D97-AF65-F5344CB8AC3E}">
        <p14:creationId xmlns:p14="http://schemas.microsoft.com/office/powerpoint/2010/main" val="4199243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DSC">
      <a:dk1>
        <a:srgbClr val="132D61"/>
      </a:dk1>
      <a:lt1>
        <a:srgbClr val="FFFFFF"/>
      </a:lt1>
      <a:dk2>
        <a:srgbClr val="2D2D35"/>
      </a:dk2>
      <a:lt2>
        <a:srgbClr val="E7E6E6"/>
      </a:lt2>
      <a:accent1>
        <a:srgbClr val="B1DBD5"/>
      </a:accent1>
      <a:accent2>
        <a:srgbClr val="FCC775"/>
      </a:accent2>
      <a:accent3>
        <a:srgbClr val="E5CCB4"/>
      </a:accent3>
      <a:accent4>
        <a:srgbClr val="BAA895"/>
      </a:accent4>
      <a:accent5>
        <a:srgbClr val="EC8B71"/>
      </a:accent5>
      <a:accent6>
        <a:srgbClr val="B1DBD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37991</TotalTime>
  <Words>1923</Words>
  <Application>Microsoft Macintosh PowerPoint</Application>
  <PresentationFormat>Широкоэкранный</PresentationFormat>
  <Paragraphs>499</Paragraphs>
  <Slides>70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70</vt:i4>
      </vt:variant>
    </vt:vector>
  </HeadingPairs>
  <TitlesOfParts>
    <vt:vector size="79" baseType="lpstr">
      <vt:lpstr>Arial</vt:lpstr>
      <vt:lpstr>Calibri</vt:lpstr>
      <vt:lpstr>Cambria Math</vt:lpstr>
      <vt:lpstr>Helvetica</vt:lpstr>
      <vt:lpstr>Impact</vt:lpstr>
      <vt:lpstr>Seravek</vt:lpstr>
      <vt:lpstr>Seravek Light</vt:lpstr>
      <vt:lpstr>Times New Roman</vt:lpstr>
      <vt:lpstr>Office Theme</vt:lpstr>
      <vt:lpstr>Линейная регрессия</vt:lpstr>
      <vt:lpstr>План</vt:lpstr>
      <vt:lpstr>Повторение</vt:lpstr>
      <vt:lpstr>Что такое машинное обучение?</vt:lpstr>
      <vt:lpstr>Обозначения</vt:lpstr>
      <vt:lpstr>Обучающая выборка</vt:lpstr>
      <vt:lpstr>Определения</vt:lpstr>
      <vt:lpstr>Стандартная постановка задачи</vt:lpstr>
      <vt:lpstr>Обучение алгоритма</vt:lpstr>
      <vt:lpstr> Виды признаков</vt:lpstr>
      <vt:lpstr> Виды данных</vt:lpstr>
      <vt:lpstr>Типы задач в зависимости от целевой переменной</vt:lpstr>
      <vt:lpstr>Задачи без целевой переменной</vt:lpstr>
      <vt:lpstr>Обучение с учителем</vt:lpstr>
      <vt:lpstr>Обучение без учителя</vt:lpstr>
      <vt:lpstr>Алгоритм решения задачи</vt:lpstr>
      <vt:lpstr>Линейная регрессия</vt:lpstr>
      <vt:lpstr>Парная регрессия</vt:lpstr>
      <vt:lpstr>Парная регрессия</vt:lpstr>
      <vt:lpstr>Два признака</vt:lpstr>
      <vt:lpstr>Много признаков</vt:lpstr>
      <vt:lpstr>Много признаков</vt:lpstr>
      <vt:lpstr>Применимость линейной регрессии</vt:lpstr>
      <vt:lpstr>Предсказание стоимости квартиры</vt:lpstr>
      <vt:lpstr>Предсказание стоимости квартиры</vt:lpstr>
      <vt:lpstr>Предсказание стоимости квартиры</vt:lpstr>
      <vt:lpstr>Предсказание стоимости квартиры</vt:lpstr>
      <vt:lpstr>Кодирование категориальных признаков</vt:lpstr>
      <vt:lpstr>Кодирование категориальных признаков</vt:lpstr>
      <vt:lpstr>Предсказание стоимости квартиры</vt:lpstr>
      <vt:lpstr>Предсказание стоимости квартиры</vt:lpstr>
      <vt:lpstr>Предсказание стоимости квартиры</vt:lpstr>
      <vt:lpstr>Линейные модели</vt:lpstr>
      <vt:lpstr>Валидация моделей</vt:lpstr>
      <vt:lpstr>Функция потерь для регрессии</vt:lpstr>
      <vt:lpstr>Функция потерь для регрессии</vt:lpstr>
      <vt:lpstr>Линейная регрессия  в векторном виде</vt:lpstr>
      <vt:lpstr>Матрицы</vt:lpstr>
      <vt:lpstr>Матрицы</vt:lpstr>
      <vt:lpstr>Векторы</vt:lpstr>
      <vt:lpstr>Применение линейной модели</vt:lpstr>
      <vt:lpstr>Матричное умножение</vt:lpstr>
      <vt:lpstr>Пример</vt:lpstr>
      <vt:lpstr>Модель линейной регрессии</vt:lpstr>
      <vt:lpstr>Вычисление ошибки</vt:lpstr>
      <vt:lpstr>Вычисление ошибки</vt:lpstr>
      <vt:lpstr>Обучение линейной регрессии</vt:lpstr>
      <vt:lpstr>Обобщающая способность</vt:lpstr>
      <vt:lpstr>Отложенная выборка</vt:lpstr>
      <vt:lpstr>Кросс-валидация</vt:lpstr>
      <vt:lpstr>Кросс-валидация</vt:lpstr>
      <vt:lpstr>Признаки переобученной модели</vt:lpstr>
      <vt:lpstr>Нелинейная задача</vt:lpstr>
      <vt:lpstr>Нелинейная задача</vt:lpstr>
      <vt:lpstr>Симптом переобучения</vt:lpstr>
      <vt:lpstr>Регуляризация</vt:lpstr>
      <vt:lpstr>Эффект регуляризации</vt:lpstr>
      <vt:lpstr>Эффект регуляризации</vt:lpstr>
      <vt:lpstr>Эффект регуляризации</vt:lpstr>
      <vt:lpstr>Лассо</vt:lpstr>
      <vt:lpstr>Регуляризаторы</vt:lpstr>
      <vt:lpstr>Гиперпараметры</vt:lpstr>
      <vt:lpstr>Чуть больше терминов</vt:lpstr>
      <vt:lpstr>Предсказание стоимости квартиры</vt:lpstr>
      <vt:lpstr>Масштабирование признаков</vt:lpstr>
      <vt:lpstr>Масштабирование признаков</vt:lpstr>
      <vt:lpstr>Регуляризация</vt:lpstr>
      <vt:lpstr>Пример</vt:lpstr>
      <vt:lpstr>Пример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Elena Samuylova</dc:creator>
  <cp:lastModifiedBy>Microsoft Office User</cp:lastModifiedBy>
  <cp:revision>680</cp:revision>
  <cp:lastPrinted>2018-11-07T17:01:56Z</cp:lastPrinted>
  <dcterms:created xsi:type="dcterms:W3CDTF">2018-02-12T12:11:29Z</dcterms:created>
  <dcterms:modified xsi:type="dcterms:W3CDTF">2021-09-11T15:02:16Z</dcterms:modified>
</cp:coreProperties>
</file>